
<file path=[Content_Types].xml><?xml version="1.0" encoding="utf-8"?>
<Types xmlns="http://schemas.openxmlformats.org/package/2006/content-types">
  <Default Extension="xml" ContentType="application/xml"/>
  <Default Extension="svg" ContentType="image/svg+xml"/>
  <Default Extension="jpeg" ContentType="image/jpeg"/>
  <Default Extension="rels" ContentType="application/vnd.openxmlformats-package.relationships+xml"/>
  <Default Extension="vml" ContentType="application/vnd.openxmlformats-officedocument.vmlDrawing"/>
  <Default Extension="gif" ContentType="image/gif"/>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8" r:id="rId5"/>
    <p:sldId id="320" r:id="rId6"/>
    <p:sldId id="257" r:id="rId7"/>
    <p:sldId id="259" r:id="rId8"/>
    <p:sldId id="260" r:id="rId9"/>
    <p:sldId id="261" r:id="rId10"/>
    <p:sldId id="262" r:id="rId11"/>
    <p:sldId id="263" r:id="rId12"/>
    <p:sldId id="264" r:id="rId13"/>
    <p:sldId id="265" r:id="rId14"/>
    <p:sldId id="266" r:id="rId15"/>
    <p:sldId id="267" r:id="rId16"/>
    <p:sldId id="268" r:id="rId17"/>
    <p:sldId id="269" r:id="rId18"/>
    <p:sldId id="310" r:id="rId19"/>
    <p:sldId id="270" r:id="rId20"/>
    <p:sldId id="311" r:id="rId21"/>
    <p:sldId id="312" r:id="rId22"/>
    <p:sldId id="313" r:id="rId23"/>
    <p:sldId id="314" r:id="rId24"/>
    <p:sldId id="315" r:id="rId25"/>
    <p:sldId id="324" r:id="rId26"/>
    <p:sldId id="321" r:id="rId27"/>
    <p:sldId id="322" r:id="rId28"/>
    <p:sldId id="32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66CCFF"/>
    <a:srgbClr val="6699FF"/>
    <a:srgbClr val="66FFFF"/>
    <a:srgbClr val="33CCCC"/>
    <a:srgbClr val="99CCFF"/>
    <a:srgbClr val="00CCFF"/>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BAF0FA-4C87-4B44-BCC5-0FDFBEBCF213}" v="21" dt="2020-06-08T11:12:23.1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815" autoAdjust="0"/>
  </p:normalViewPr>
  <p:slideViewPr>
    <p:cSldViewPr snapToGrid="0">
      <p:cViewPr>
        <p:scale>
          <a:sx n="112" d="100"/>
          <a:sy n="112" d="100"/>
        </p:scale>
        <p:origin x="-80" y="24"/>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theme" Target="theme/theme1.xml"/><Relationship Id="rId34" Type="http://schemas.openxmlformats.org/officeDocument/2006/relationships/tableStyles" Target="tableStyles.xml"/><Relationship Id="rId36" Type="http://schemas.microsoft.com/office/2016/11/relationships/changesInfo" Target="changesInfos/changesInfo1.xml"/><Relationship Id="rId37" Type="http://schemas.microsoft.com/office/2015/10/relationships/revisionInfo" Target="revisionInfo.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we, I (SHS Teacher)" userId="S::ihowe@stocksbridgehigh.sheffield.sch.uk::6ac7db3c-5292-4390-a828-b6492759354f" providerId="AD" clId="Web-{5ABAF0FA-4C87-4B44-BCC5-0FDFBEBCF213}"/>
    <pc:docChg chg="modSld">
      <pc:chgData name="Howe, I (SHS Teacher)" userId="S::ihowe@stocksbridgehigh.sheffield.sch.uk::6ac7db3c-5292-4390-a828-b6492759354f" providerId="AD" clId="Web-{5ABAF0FA-4C87-4B44-BCC5-0FDFBEBCF213}" dt="2020-06-08T11:12:23.159" v="20" actId="20577"/>
      <pc:docMkLst>
        <pc:docMk/>
      </pc:docMkLst>
      <pc:sldChg chg="modSp">
        <pc:chgData name="Howe, I (SHS Teacher)" userId="S::ihowe@stocksbridgehigh.sheffield.sch.uk::6ac7db3c-5292-4390-a828-b6492759354f" providerId="AD" clId="Web-{5ABAF0FA-4C87-4B44-BCC5-0FDFBEBCF213}" dt="2020-06-08T11:12:21.674" v="18" actId="20577"/>
        <pc:sldMkLst>
          <pc:docMk/>
          <pc:sldMk cId="3899227268" sldId="258"/>
        </pc:sldMkLst>
        <pc:spChg chg="mod">
          <ac:chgData name="Howe, I (SHS Teacher)" userId="S::ihowe@stocksbridgehigh.sheffield.sch.uk::6ac7db3c-5292-4390-a828-b6492759354f" providerId="AD" clId="Web-{5ABAF0FA-4C87-4B44-BCC5-0FDFBEBCF213}" dt="2020-06-08T11:12:21.674" v="18" actId="20577"/>
          <ac:spMkLst>
            <pc:docMk/>
            <pc:sldMk cId="3899227268" sldId="258"/>
            <ac:spMk id="2" creationId="{BC1E0A21-58F8-43DA-8874-09F3F447DAD4}"/>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Geography Les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4AD2B74-5BF3-4C1C-B5AB-6F2F8021AB69}"/>
              </a:ext>
            </a:extLst>
          </p:cNvPr>
          <p:cNvSpPr>
            <a:spLocks noGrp="1"/>
          </p:cNvSpPr>
          <p:nvPr>
            <p:ph type="ctrTitle"/>
          </p:nvPr>
        </p:nvSpPr>
        <p:spPr>
          <a:xfrm>
            <a:off x="1524000" y="1122363"/>
            <a:ext cx="9144000" cy="1375761"/>
          </a:xfrm>
          <a:solidFill>
            <a:schemeClr val="accent2">
              <a:lumMod val="40000"/>
              <a:lumOff val="60000"/>
            </a:schemeClr>
          </a:solidFill>
          <a:ln>
            <a:solidFill>
              <a:schemeClr val="accent1"/>
            </a:solidFill>
          </a:ln>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 xmlns:a16="http://schemas.microsoft.com/office/drawing/2014/main" id="{19743768-8F6A-4F5E-8B45-86611BE5E5F1}"/>
              </a:ext>
            </a:extLst>
          </p:cNvPr>
          <p:cNvSpPr>
            <a:spLocks noGrp="1"/>
          </p:cNvSpPr>
          <p:nvPr>
            <p:ph type="subTitle" idx="1"/>
          </p:nvPr>
        </p:nvSpPr>
        <p:spPr>
          <a:xfrm>
            <a:off x="1524000" y="3602038"/>
            <a:ext cx="9144000" cy="1655762"/>
          </a:xfrm>
          <a:ln>
            <a:solidFill>
              <a:schemeClr val="accent1"/>
            </a:solidFill>
          </a:ln>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AA8ABCA7-DAEF-4564-874E-3C360A3CC240}"/>
              </a:ext>
            </a:extLst>
          </p:cNvPr>
          <p:cNvSpPr>
            <a:spLocks noGrp="1"/>
          </p:cNvSpPr>
          <p:nvPr>
            <p:ph type="dt" sz="half" idx="10"/>
          </p:nvPr>
        </p:nvSpPr>
        <p:spPr>
          <a:xfrm>
            <a:off x="424079" y="6252478"/>
            <a:ext cx="1936531" cy="300200"/>
          </a:xfrm>
        </p:spPr>
        <p:txBody>
          <a:bodyPr/>
          <a:lstStyle>
            <a:lvl1pPr>
              <a:defRPr sz="2000"/>
            </a:lvl1pPr>
          </a:lstStyle>
          <a:p>
            <a:fld id="{69C777ED-319D-4979-B926-F6585F7E564C}" type="datetimeFigureOut">
              <a:rPr lang="en-GB" smtClean="0"/>
              <a:pPr/>
              <a:t>08/06/20</a:t>
            </a:fld>
            <a:endParaRPr lang="en-GB"/>
          </a:p>
        </p:txBody>
      </p:sp>
      <p:sp>
        <p:nvSpPr>
          <p:cNvPr id="5" name="Footer Placeholder 4">
            <a:extLst>
              <a:ext uri="{FF2B5EF4-FFF2-40B4-BE49-F238E27FC236}">
                <a16:creationId xmlns="" xmlns:a16="http://schemas.microsoft.com/office/drawing/2014/main" id="{77FC97B6-30AD-4510-A1A1-CB726F250ED5}"/>
              </a:ext>
            </a:extLst>
          </p:cNvPr>
          <p:cNvSpPr>
            <a:spLocks noGrp="1"/>
          </p:cNvSpPr>
          <p:nvPr>
            <p:ph type="ftr" sz="quarter" idx="11"/>
          </p:nvPr>
        </p:nvSpPr>
        <p:spPr>
          <a:xfrm>
            <a:off x="2346953" y="6247324"/>
            <a:ext cx="4114800" cy="365125"/>
          </a:xfrm>
        </p:spPr>
        <p:txBody>
          <a:bodyPr/>
          <a:lstStyle>
            <a:lvl1pPr>
              <a:defRPr sz="2000"/>
            </a:lvl1pPr>
          </a:lstStyle>
          <a:p>
            <a:r>
              <a:rPr lang="en-GB"/>
              <a:t>Lesson Intent:</a:t>
            </a:r>
          </a:p>
        </p:txBody>
      </p:sp>
      <p:sp>
        <p:nvSpPr>
          <p:cNvPr id="6" name="Slide Number Placeholder 5">
            <a:extLst>
              <a:ext uri="{FF2B5EF4-FFF2-40B4-BE49-F238E27FC236}">
                <a16:creationId xmlns="" xmlns:a16="http://schemas.microsoft.com/office/drawing/2014/main" id="{2DB3AC0B-C317-4BFB-B79A-D8BD54F2FAF4}"/>
              </a:ext>
            </a:extLst>
          </p:cNvPr>
          <p:cNvSpPr>
            <a:spLocks noGrp="1"/>
          </p:cNvSpPr>
          <p:nvPr>
            <p:ph type="sldNum" sz="quarter" idx="12"/>
          </p:nvPr>
        </p:nvSpPr>
        <p:spPr>
          <a:xfrm>
            <a:off x="7373561" y="6258780"/>
            <a:ext cx="2743200" cy="365125"/>
          </a:xfrm>
        </p:spPr>
        <p:txBody>
          <a:bodyPr/>
          <a:lstStyle>
            <a:lvl1pPr>
              <a:defRPr sz="2000"/>
            </a:lvl1pPr>
          </a:lstStyle>
          <a:p>
            <a:r>
              <a:rPr lang="en-GB"/>
              <a:t>Success Criteria</a:t>
            </a:r>
          </a:p>
        </p:txBody>
      </p:sp>
    </p:spTree>
    <p:extLst>
      <p:ext uri="{BB962C8B-B14F-4D97-AF65-F5344CB8AC3E}">
        <p14:creationId xmlns:p14="http://schemas.microsoft.com/office/powerpoint/2010/main" val="1415457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36E726E-7007-47E9-A737-592FFD823A7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5CAFBCEB-11A3-4D4B-A320-1FCF3FF2D307}"/>
              </a:ext>
            </a:extLst>
          </p:cNvPr>
          <p:cNvSpPr>
            <a:spLocks noGrp="1"/>
          </p:cNvSpPr>
          <p:nvPr>
            <p:ph idx="1"/>
          </p:nvPr>
        </p:nvSpPr>
        <p:spPr>
          <a:solidFill>
            <a:srgbClr val="CCECFF"/>
          </a:solidFill>
          <a:ln>
            <a:solidFill>
              <a:schemeClr val="accent1"/>
            </a:solidFill>
          </a:ln>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DA1C05C9-3084-4294-ADA5-025287B2F8EB}"/>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5" name="Footer Placeholder 4">
            <a:extLst>
              <a:ext uri="{FF2B5EF4-FFF2-40B4-BE49-F238E27FC236}">
                <a16:creationId xmlns="" xmlns:a16="http://schemas.microsoft.com/office/drawing/2014/main" id="{BEF0F9BA-6D75-4BAA-9A29-17A9E6E9700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5D4FC694-47B0-4BFE-BA3B-C4F29C45A99B}"/>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2650178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56936E-5D75-42D9-A853-E4DA1F796532}"/>
              </a:ext>
            </a:extLst>
          </p:cNvPr>
          <p:cNvSpPr>
            <a:spLocks noGrp="1"/>
          </p:cNvSpPr>
          <p:nvPr>
            <p:ph type="title"/>
          </p:nvPr>
        </p:nvSpPr>
        <p:spPr>
          <a:xfrm>
            <a:off x="831850" y="1709738"/>
            <a:ext cx="10515600" cy="1500187"/>
          </a:xfrm>
          <a:solidFill>
            <a:schemeClr val="accent2">
              <a:lumMod val="40000"/>
              <a:lumOff val="60000"/>
            </a:schemeClr>
          </a:solidFill>
          <a:ln>
            <a:solidFill>
              <a:schemeClr val="accent1"/>
            </a:solidFill>
          </a:ln>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 xmlns:a16="http://schemas.microsoft.com/office/drawing/2014/main" id="{CF4BAF51-6D2C-4A43-B132-9AEBCD6047C1}"/>
              </a:ext>
            </a:extLst>
          </p:cNvPr>
          <p:cNvSpPr>
            <a:spLocks noGrp="1"/>
          </p:cNvSpPr>
          <p:nvPr>
            <p:ph type="body" idx="1"/>
          </p:nvPr>
        </p:nvSpPr>
        <p:spPr>
          <a:xfrm>
            <a:off x="831850" y="4589463"/>
            <a:ext cx="10515600" cy="1500187"/>
          </a:xfrm>
          <a:ln>
            <a:solidFill>
              <a:schemeClr val="accent1"/>
            </a:solidFill>
          </a:ln>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CC93BECF-8F73-4CF1-9DCE-E494EE6A8A06}"/>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5" name="Footer Placeholder 4">
            <a:extLst>
              <a:ext uri="{FF2B5EF4-FFF2-40B4-BE49-F238E27FC236}">
                <a16:creationId xmlns="" xmlns:a16="http://schemas.microsoft.com/office/drawing/2014/main" id="{16A50F7C-F0C3-4C75-B0FF-BC7483F92D7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 xmlns:a16="http://schemas.microsoft.com/office/drawing/2014/main" id="{C49D8BAD-6FE1-45E3-859B-73843008AC5E}"/>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2374808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A7B3FFE-6330-471B-8FF3-266AC286C780}"/>
              </a:ext>
            </a:extLst>
          </p:cNvPr>
          <p:cNvSpPr>
            <a:spLocks noGrp="1"/>
          </p:cNvSpPr>
          <p:nvPr>
            <p:ph type="title"/>
          </p:nvPr>
        </p:nvSpPr>
        <p:spPr>
          <a:solidFill>
            <a:schemeClr val="accent5">
              <a:lumMod val="75000"/>
            </a:schemeClr>
          </a:solidFill>
        </p:spPr>
        <p:txBody>
          <a:body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2DD5EE2D-3B52-4B52-A2EF-00888C387328}"/>
              </a:ext>
            </a:extLst>
          </p:cNvPr>
          <p:cNvSpPr>
            <a:spLocks noGrp="1"/>
          </p:cNvSpPr>
          <p:nvPr>
            <p:ph sz="half" idx="1"/>
          </p:nvPr>
        </p:nvSpPr>
        <p:spPr>
          <a:xfrm>
            <a:off x="838200" y="1719360"/>
            <a:ext cx="5181600" cy="4351338"/>
          </a:xfrm>
          <a:solidFill>
            <a:srgbClr val="CCECFF"/>
          </a:solidFill>
          <a:ln>
            <a:solidFill>
              <a:schemeClr val="accent1"/>
            </a:solidFill>
          </a:ln>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 xmlns:a16="http://schemas.microsoft.com/office/drawing/2014/main" id="{F01B388C-72B8-4DAC-BDBA-66F1C41D5F2A}"/>
              </a:ext>
            </a:extLst>
          </p:cNvPr>
          <p:cNvSpPr>
            <a:spLocks noGrp="1"/>
          </p:cNvSpPr>
          <p:nvPr>
            <p:ph sz="half" idx="2"/>
          </p:nvPr>
        </p:nvSpPr>
        <p:spPr>
          <a:xfrm>
            <a:off x="6158545" y="1733015"/>
            <a:ext cx="5181600" cy="4351338"/>
          </a:xfrm>
          <a:solidFill>
            <a:schemeClr val="accent3">
              <a:lumMod val="40000"/>
              <a:lumOff val="60000"/>
            </a:schemeClr>
          </a:solidFill>
          <a:ln>
            <a:solidFill>
              <a:schemeClr val="accent1"/>
            </a:solidFill>
          </a:ln>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 xmlns:a16="http://schemas.microsoft.com/office/drawing/2014/main" id="{EE8A44C5-F715-426B-89F3-02990834D0B2}"/>
              </a:ext>
            </a:extLst>
          </p:cNvPr>
          <p:cNvSpPr>
            <a:spLocks noGrp="1"/>
          </p:cNvSpPr>
          <p:nvPr>
            <p:ph type="dt" sz="half" idx="10"/>
          </p:nvPr>
        </p:nvSpPr>
        <p:spPr>
          <a:xfrm>
            <a:off x="838200" y="6247114"/>
            <a:ext cx="2743200" cy="365125"/>
          </a:xfrm>
        </p:spPr>
        <p:txBody>
          <a:bodyPr/>
          <a:lstStyle/>
          <a:p>
            <a:fld id="{69C777ED-319D-4979-B926-F6585F7E564C}" type="datetimeFigureOut">
              <a:rPr lang="en-GB" smtClean="0"/>
              <a:t>08/06/20</a:t>
            </a:fld>
            <a:endParaRPr lang="en-GB"/>
          </a:p>
        </p:txBody>
      </p:sp>
      <p:sp>
        <p:nvSpPr>
          <p:cNvPr id="6" name="Footer Placeholder 5">
            <a:extLst>
              <a:ext uri="{FF2B5EF4-FFF2-40B4-BE49-F238E27FC236}">
                <a16:creationId xmlns="" xmlns:a16="http://schemas.microsoft.com/office/drawing/2014/main" id="{A63D02E8-61D1-410C-BD1B-1B5CD4BF912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8868BB75-2E9A-4EB9-869F-AB608741882B}"/>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098108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E9844E4-068D-4887-A819-2C5C7A7B2435}"/>
              </a:ext>
            </a:extLst>
          </p:cNvPr>
          <p:cNvSpPr>
            <a:spLocks noGrp="1"/>
          </p:cNvSpPr>
          <p:nvPr>
            <p:ph type="title"/>
          </p:nvPr>
        </p:nvSpPr>
        <p:spPr>
          <a:xfrm>
            <a:off x="839788" y="365125"/>
            <a:ext cx="10515600" cy="768203"/>
          </a:xfrm>
        </p:spPr>
        <p:txBody>
          <a:bodyPr/>
          <a:lstStyle/>
          <a:p>
            <a:r>
              <a:rPr lang="en-US"/>
              <a:t>Click to edit Master title style</a:t>
            </a:r>
            <a:endParaRPr lang="en-GB"/>
          </a:p>
        </p:txBody>
      </p:sp>
      <p:sp>
        <p:nvSpPr>
          <p:cNvPr id="3" name="Text Placeholder 2">
            <a:extLst>
              <a:ext uri="{FF2B5EF4-FFF2-40B4-BE49-F238E27FC236}">
                <a16:creationId xmlns="" xmlns:a16="http://schemas.microsoft.com/office/drawing/2014/main" id="{F319F0D5-1356-4E89-91C3-987453EEE66E}"/>
              </a:ext>
            </a:extLst>
          </p:cNvPr>
          <p:cNvSpPr>
            <a:spLocks noGrp="1"/>
          </p:cNvSpPr>
          <p:nvPr>
            <p:ph type="body" idx="1"/>
          </p:nvPr>
        </p:nvSpPr>
        <p:spPr>
          <a:xfrm>
            <a:off x="927100" y="1269207"/>
            <a:ext cx="5157787" cy="823912"/>
          </a:xfrm>
          <a:solidFill>
            <a:srgbClr val="66CCFF"/>
          </a:solidFill>
          <a:ln>
            <a:solidFill>
              <a:srgbClr val="4472C4"/>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50181593-BC41-4A4A-BFBE-2A8374960DA1}"/>
              </a:ext>
            </a:extLst>
          </p:cNvPr>
          <p:cNvSpPr>
            <a:spLocks noGrp="1"/>
          </p:cNvSpPr>
          <p:nvPr>
            <p:ph sz="half" idx="2"/>
          </p:nvPr>
        </p:nvSpPr>
        <p:spPr>
          <a:xfrm>
            <a:off x="938213" y="2181225"/>
            <a:ext cx="5157787" cy="3684588"/>
          </a:xfrm>
          <a:solidFill>
            <a:srgbClr val="CCECFF"/>
          </a:solidFill>
          <a:ln>
            <a:solidFill>
              <a:srgbClr val="4472C4"/>
            </a:solidFill>
          </a:ln>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 xmlns:a16="http://schemas.microsoft.com/office/drawing/2014/main" id="{E4C8CC59-E64C-4E63-90A1-106CDDAA4DA2}"/>
              </a:ext>
            </a:extLst>
          </p:cNvPr>
          <p:cNvSpPr>
            <a:spLocks noGrp="1"/>
          </p:cNvSpPr>
          <p:nvPr>
            <p:ph type="body" sz="quarter" idx="3"/>
          </p:nvPr>
        </p:nvSpPr>
        <p:spPr>
          <a:xfrm>
            <a:off x="6172200" y="1269207"/>
            <a:ext cx="5183188" cy="823912"/>
          </a:xfrm>
          <a:solidFill>
            <a:schemeClr val="bg2">
              <a:lumMod val="75000"/>
            </a:schemeClr>
          </a:solidFill>
          <a:ln>
            <a:solidFill>
              <a:srgbClr val="4472C4"/>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ECE382EA-6374-40A0-B070-A9453A1A141C}"/>
              </a:ext>
            </a:extLst>
          </p:cNvPr>
          <p:cNvSpPr>
            <a:spLocks noGrp="1"/>
          </p:cNvSpPr>
          <p:nvPr>
            <p:ph sz="quarter" idx="4"/>
          </p:nvPr>
        </p:nvSpPr>
        <p:spPr>
          <a:xfrm>
            <a:off x="6172200" y="2181225"/>
            <a:ext cx="5183188" cy="3684588"/>
          </a:xfrm>
          <a:solidFill>
            <a:schemeClr val="accent3">
              <a:lumMod val="40000"/>
              <a:lumOff val="60000"/>
            </a:schemeClr>
          </a:solidFill>
          <a:ln>
            <a:solidFill>
              <a:srgbClr val="4472C4"/>
            </a:solidFill>
          </a:ln>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  </a:t>
            </a:r>
            <a:endParaRPr lang="en-GB"/>
          </a:p>
        </p:txBody>
      </p:sp>
      <p:sp>
        <p:nvSpPr>
          <p:cNvPr id="7" name="Date Placeholder 6">
            <a:extLst>
              <a:ext uri="{FF2B5EF4-FFF2-40B4-BE49-F238E27FC236}">
                <a16:creationId xmlns="" xmlns:a16="http://schemas.microsoft.com/office/drawing/2014/main" id="{3E953347-A3E5-4AF0-A6FC-BFEEF946A6CE}"/>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8" name="Footer Placeholder 7">
            <a:extLst>
              <a:ext uri="{FF2B5EF4-FFF2-40B4-BE49-F238E27FC236}">
                <a16:creationId xmlns="" xmlns:a16="http://schemas.microsoft.com/office/drawing/2014/main" id="{3D97DDF7-3889-42EC-A213-FD0FA1BAF6C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 xmlns:a16="http://schemas.microsoft.com/office/drawing/2014/main" id="{D9C8C28F-6D71-49C1-827D-B045A5DBAAE7}"/>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60587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0581809-0B70-441F-9516-39C0229219F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 xmlns:a16="http://schemas.microsoft.com/office/drawing/2014/main" id="{31E7F8F3-1154-4D60-816C-8F3E4AFD1ACF}"/>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4" name="Footer Placeholder 3">
            <a:extLst>
              <a:ext uri="{FF2B5EF4-FFF2-40B4-BE49-F238E27FC236}">
                <a16:creationId xmlns="" xmlns:a16="http://schemas.microsoft.com/office/drawing/2014/main" id="{05ED4E15-FAAB-4FB2-9691-FA83FC211F9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 xmlns:a16="http://schemas.microsoft.com/office/drawing/2014/main" id="{F8B11098-6354-41B4-B5A7-15850C5DF4C8}"/>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273281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28B17799-93E3-421C-9630-7D6D7F2E14F4}"/>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3" name="Footer Placeholder 2">
            <a:extLst>
              <a:ext uri="{FF2B5EF4-FFF2-40B4-BE49-F238E27FC236}">
                <a16:creationId xmlns="" xmlns:a16="http://schemas.microsoft.com/office/drawing/2014/main" id="{BCD62796-DDFB-413D-8A1F-E21087F7FA7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 xmlns:a16="http://schemas.microsoft.com/office/drawing/2014/main" id="{ACB11F20-98C6-4828-A9C0-41C7EB05718E}"/>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583945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E2E8A6F-F7B9-4EDD-A60E-850BB57B82DD}"/>
              </a:ext>
            </a:extLst>
          </p:cNvPr>
          <p:cNvSpPr>
            <a:spLocks noGrp="1"/>
          </p:cNvSpPr>
          <p:nvPr>
            <p:ph type="title"/>
          </p:nvPr>
        </p:nvSpPr>
        <p:spPr>
          <a:xfrm>
            <a:off x="839788" y="955819"/>
            <a:ext cx="3932237" cy="1010438"/>
          </a:xfrm>
          <a:ln>
            <a:solidFill>
              <a:schemeClr val="accent1"/>
            </a:solidFill>
          </a:ln>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 xmlns:a16="http://schemas.microsoft.com/office/drawing/2014/main" id="{0E7E426A-4418-47F4-A83B-050925B699C6}"/>
              </a:ext>
            </a:extLst>
          </p:cNvPr>
          <p:cNvSpPr>
            <a:spLocks noGrp="1"/>
          </p:cNvSpPr>
          <p:nvPr>
            <p:ph idx="1"/>
          </p:nvPr>
        </p:nvSpPr>
        <p:spPr>
          <a:xfrm>
            <a:off x="4984688" y="987425"/>
            <a:ext cx="6370700" cy="4873625"/>
          </a:xfrm>
          <a:solidFill>
            <a:srgbClr val="CCECFF"/>
          </a:solidFill>
          <a:ln w="38100" cmpd="sng">
            <a:solidFill>
              <a:schemeClr val="accent1"/>
            </a:solidFill>
          </a:ln>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 xmlns:a16="http://schemas.microsoft.com/office/drawing/2014/main" id="{CB581A4C-6337-4F34-AECD-CA9C40AA96DB}"/>
              </a:ext>
            </a:extLst>
          </p:cNvPr>
          <p:cNvSpPr>
            <a:spLocks noGrp="1"/>
          </p:cNvSpPr>
          <p:nvPr>
            <p:ph type="body" sz="half" idx="2"/>
          </p:nvPr>
        </p:nvSpPr>
        <p:spPr>
          <a:xfrm>
            <a:off x="839788" y="2057400"/>
            <a:ext cx="3932237" cy="3811588"/>
          </a:xfrm>
          <a:solidFill>
            <a:schemeClr val="accent3">
              <a:lumMod val="40000"/>
              <a:lumOff val="60000"/>
            </a:schemeClr>
          </a:solidFill>
          <a:ln w="19050" cmpd="sng">
            <a:solidFill>
              <a:schemeClr val="accent1"/>
            </a:solid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8DAC5B8A-38AB-41AF-B9AC-6F7C51DB43D4}"/>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6" name="Footer Placeholder 5">
            <a:extLst>
              <a:ext uri="{FF2B5EF4-FFF2-40B4-BE49-F238E27FC236}">
                <a16:creationId xmlns="" xmlns:a16="http://schemas.microsoft.com/office/drawing/2014/main" id="{97588F29-9B89-4521-83A4-6A087504266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171F4FEB-0B4C-462A-896E-5DA283F0C703}"/>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229983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012DD5-BFC8-40B2-913C-EA7D00F91265}"/>
              </a:ext>
            </a:extLst>
          </p:cNvPr>
          <p:cNvSpPr>
            <a:spLocks noGrp="1"/>
          </p:cNvSpPr>
          <p:nvPr>
            <p:ph type="title"/>
          </p:nvPr>
        </p:nvSpPr>
        <p:spPr>
          <a:xfrm>
            <a:off x="839788" y="955819"/>
            <a:ext cx="3932237" cy="1024092"/>
          </a:xfrm>
          <a:ln>
            <a:solidFill>
              <a:srgbClr val="4472C4"/>
            </a:solidFill>
          </a:ln>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 xmlns:a16="http://schemas.microsoft.com/office/drawing/2014/main" id="{5297A277-6020-4B02-9639-1089C722ACD2}"/>
              </a:ext>
            </a:extLst>
          </p:cNvPr>
          <p:cNvSpPr>
            <a:spLocks noGrp="1"/>
          </p:cNvSpPr>
          <p:nvPr>
            <p:ph type="pic" idx="1"/>
          </p:nvPr>
        </p:nvSpPr>
        <p:spPr>
          <a:xfrm>
            <a:off x="5052971" y="987425"/>
            <a:ext cx="6302417" cy="4873625"/>
          </a:xfrm>
          <a:ln w="57150" cmpd="sng">
            <a:solidFill>
              <a:schemeClr val="accent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 xmlns:a16="http://schemas.microsoft.com/office/drawing/2014/main" id="{4D698CBF-895D-45CC-8567-1937720677EC}"/>
              </a:ext>
            </a:extLst>
          </p:cNvPr>
          <p:cNvSpPr>
            <a:spLocks noGrp="1"/>
          </p:cNvSpPr>
          <p:nvPr>
            <p:ph type="body" sz="half" idx="2"/>
          </p:nvPr>
        </p:nvSpPr>
        <p:spPr>
          <a:xfrm>
            <a:off x="839788" y="2057400"/>
            <a:ext cx="3932237" cy="3811588"/>
          </a:xfrm>
          <a:solidFill>
            <a:schemeClr val="accent3">
              <a:lumMod val="40000"/>
              <a:lumOff val="60000"/>
            </a:schemeClr>
          </a:solidFill>
          <a:ln w="28575" cmpd="sng">
            <a:solidFill>
              <a:srgbClr val="4472C4"/>
            </a:solid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BE8D099C-FDBB-499E-8A8B-7DAC1740362A}"/>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6" name="Footer Placeholder 5">
            <a:extLst>
              <a:ext uri="{FF2B5EF4-FFF2-40B4-BE49-F238E27FC236}">
                <a16:creationId xmlns="" xmlns:a16="http://schemas.microsoft.com/office/drawing/2014/main" id="{DF6DFD92-8854-4772-9E8A-460B1E1A26E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 xmlns:a16="http://schemas.microsoft.com/office/drawing/2014/main" id="{61845FDF-0E18-4BF2-9EA6-9221E8C74E84}"/>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31571240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8000">
              <a:schemeClr val="accent1"/>
            </a:gs>
            <a:gs pos="97000">
              <a:schemeClr val="accent1">
                <a:lumMod val="45000"/>
                <a:lumOff val="55000"/>
              </a:schemeClr>
            </a:gs>
            <a:gs pos="96000">
              <a:srgbClr val="CCECFF"/>
            </a:gs>
            <a:gs pos="94000">
              <a:schemeClr val="accent1">
                <a:lumMod val="45000"/>
                <a:lumOff val="55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68290990-5CE3-4AA7-B062-16F7D85092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 xmlns:a16="http://schemas.microsoft.com/office/drawing/2014/main" id="{75229364-08F9-4DB7-BDC2-B39C90733E02}"/>
              </a:ext>
            </a:extLst>
          </p:cNvPr>
          <p:cNvSpPr>
            <a:spLocks noGrp="1"/>
          </p:cNvSpPr>
          <p:nvPr>
            <p:ph type="body" idx="1"/>
          </p:nvPr>
        </p:nvSpPr>
        <p:spPr>
          <a:xfrm>
            <a:off x="838200" y="1489294"/>
            <a:ext cx="10515600" cy="4351338"/>
          </a:xfrm>
          <a:prstGeom prst="rect">
            <a:avLst/>
          </a:prstGeom>
          <a:solidFill>
            <a:schemeClr val="accent3">
              <a:lumMod val="40000"/>
              <a:lumOff val="60000"/>
            </a:schemeClr>
          </a:solidFill>
          <a:ln w="28575" cmpd="sng">
            <a:solidFill>
              <a:srgbClr val="4472C4"/>
            </a:solidFill>
          </a:ln>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20307B1A-3B5D-45A5-A053-90E1D283D0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C777ED-319D-4979-B926-F6585F7E564C}" type="datetimeFigureOut">
              <a:rPr lang="en-GB" smtClean="0"/>
              <a:t>08/06/20</a:t>
            </a:fld>
            <a:endParaRPr lang="en-GB"/>
          </a:p>
        </p:txBody>
      </p:sp>
      <p:sp>
        <p:nvSpPr>
          <p:cNvPr id="5" name="Footer Placeholder 4">
            <a:extLst>
              <a:ext uri="{FF2B5EF4-FFF2-40B4-BE49-F238E27FC236}">
                <a16:creationId xmlns="" xmlns:a16="http://schemas.microsoft.com/office/drawing/2014/main" id="{622959C2-7994-44F8-8242-5D53658328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 xmlns:a16="http://schemas.microsoft.com/office/drawing/2014/main" id="{AC6889F4-95CF-4426-8989-5752AD98E2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84EAD-1D84-4465-ADF4-DAA2320DBC45}" type="slidenum">
              <a:rPr lang="en-GB" smtClean="0"/>
              <a:t>‹#›</a:t>
            </a:fld>
            <a:endParaRPr lang="en-GB"/>
          </a:p>
        </p:txBody>
      </p:sp>
    </p:spTree>
    <p:extLst>
      <p:ext uri="{BB962C8B-B14F-4D97-AF65-F5344CB8AC3E}">
        <p14:creationId xmlns:p14="http://schemas.microsoft.com/office/powerpoint/2010/main" val="32072768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slide" Target="slid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gif"/><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22.png"/><Relationship Id="rId5" Type="http://schemas.openxmlformats.org/officeDocument/2006/relationships/slide" Target="slide3.xml"/><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jpeg"/><Relationship Id="rId7" Type="http://schemas.openxmlformats.org/officeDocument/2006/relationships/slide" Target="slide4.xml"/><Relationship Id="rId8" Type="http://schemas.openxmlformats.org/officeDocument/2006/relationships/slide" Target="slide17.xml"/><Relationship Id="rId9" Type="http://schemas.openxmlformats.org/officeDocument/2006/relationships/slide" Target="slide23.xml"/><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svg"/><Relationship Id="rId5" Type="http://schemas.openxmlformats.org/officeDocument/2006/relationships/hyperlink" Target="https://www.youtube.com/watch?v=WA6biitFg9E" TargetMode="External"/><Relationship Id="rId1" Type="http://schemas.openxmlformats.org/officeDocument/2006/relationships/slideLayout" Target="../slideLayouts/slideLayout6.xml"/><Relationship Id="rId2" Type="http://schemas.openxmlformats.org/officeDocument/2006/relationships/hyperlink" Target="https://www.youtube.com/watch?v=ah8F-xmvB2k"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1E0A21-58F8-43DA-8874-09F3F447DAD4}"/>
              </a:ext>
            </a:extLst>
          </p:cNvPr>
          <p:cNvSpPr>
            <a:spLocks noGrp="1"/>
          </p:cNvSpPr>
          <p:nvPr>
            <p:ph type="ctrTitle"/>
          </p:nvPr>
        </p:nvSpPr>
        <p:spPr>
          <a:xfrm>
            <a:off x="1552222" y="670808"/>
            <a:ext cx="9144000" cy="1700316"/>
          </a:xfrm>
          <a:solidFill>
            <a:schemeClr val="bg2">
              <a:lumMod val="75000"/>
            </a:schemeClr>
          </a:solidFill>
        </p:spPr>
        <p:txBody>
          <a:bodyPr>
            <a:normAutofit fontScale="90000"/>
          </a:bodyPr>
          <a:lstStyle/>
          <a:p>
            <a:r>
              <a:rPr lang="en-GB" dirty="0"/>
              <a:t>Summer Term Geography Y7</a:t>
            </a:r>
            <a:r>
              <a:rPr lang="en-GB" dirty="0">
                <a:cs typeface="Calibri Light"/>
              </a:rPr>
              <a:t/>
            </a:r>
            <a:br>
              <a:rPr lang="en-GB" dirty="0">
                <a:cs typeface="Calibri Light"/>
              </a:rPr>
            </a:br>
            <a:r>
              <a:rPr lang="en-GB" dirty="0" smtClean="0">
                <a:cs typeface="Calibri Light"/>
              </a:rPr>
              <a:t>Week 3 and 4</a:t>
            </a:r>
            <a:endParaRPr lang="en-GB" dirty="0">
              <a:cs typeface="Calibri Light"/>
            </a:endParaRPr>
          </a:p>
        </p:txBody>
      </p:sp>
      <p:sp>
        <p:nvSpPr>
          <p:cNvPr id="5" name="TextBox 4"/>
          <p:cNvSpPr txBox="1"/>
          <p:nvPr/>
        </p:nvSpPr>
        <p:spPr>
          <a:xfrm>
            <a:off x="1545519" y="2784509"/>
            <a:ext cx="9074184" cy="3970318"/>
          </a:xfrm>
          <a:prstGeom prst="rect">
            <a:avLst/>
          </a:prstGeom>
          <a:noFill/>
        </p:spPr>
        <p:txBody>
          <a:bodyPr wrap="square" rtlCol="0">
            <a:spAutoFit/>
          </a:bodyPr>
          <a:lstStyle/>
          <a:p>
            <a:r>
              <a:rPr lang="en-US"/>
              <a:t>You need to complete the tasks set on the grid in the next half term. </a:t>
            </a:r>
          </a:p>
          <a:p>
            <a:endParaRPr lang="en-US"/>
          </a:p>
          <a:p>
            <a:r>
              <a:rPr lang="en-US"/>
              <a:t>Do not send the whole </a:t>
            </a:r>
            <a:r>
              <a:rPr lang="en-US" err="1"/>
              <a:t>Powerpoint</a:t>
            </a:r>
            <a:r>
              <a:rPr lang="en-US"/>
              <a:t> back just the slide with the relevant questions/tasks or copy tasks to a word document.</a:t>
            </a:r>
          </a:p>
          <a:p>
            <a:endParaRPr lang="en-US"/>
          </a:p>
          <a:p>
            <a:r>
              <a:rPr lang="en-US"/>
              <a:t>Click on the task you want to do and it will then give you the instructions. </a:t>
            </a:r>
          </a:p>
          <a:p>
            <a:endParaRPr lang="en-US"/>
          </a:p>
          <a:p>
            <a:r>
              <a:rPr lang="en-US"/>
              <a:t>                 Creativity                                 Time                                    Work                                 Thinking</a:t>
            </a:r>
          </a:p>
          <a:p>
            <a:endParaRPr lang="en-US"/>
          </a:p>
          <a:p>
            <a:r>
              <a:rPr lang="en-US"/>
              <a:t>H = High</a:t>
            </a:r>
          </a:p>
          <a:p>
            <a:r>
              <a:rPr lang="en-US"/>
              <a:t>M = Medium</a:t>
            </a:r>
          </a:p>
          <a:p>
            <a:r>
              <a:rPr lang="en-US"/>
              <a:t>L = Low</a:t>
            </a:r>
          </a:p>
          <a:p>
            <a:endParaRPr lang="en-US"/>
          </a:p>
          <a:p>
            <a:endParaRPr lang="en-US"/>
          </a:p>
        </p:txBody>
      </p:sp>
      <p:pic>
        <p:nvPicPr>
          <p:cNvPr id="6" name="Picture 5"/>
          <p:cNvPicPr>
            <a:picLocks noChangeAspect="1"/>
          </p:cNvPicPr>
          <p:nvPr/>
        </p:nvPicPr>
        <p:blipFill>
          <a:blip r:embed="rId2"/>
          <a:stretch>
            <a:fillRect/>
          </a:stretch>
        </p:blipFill>
        <p:spPr>
          <a:xfrm>
            <a:off x="8829348" y="4632007"/>
            <a:ext cx="688599" cy="595569"/>
          </a:xfrm>
          <a:prstGeom prst="rect">
            <a:avLst/>
          </a:prstGeom>
        </p:spPr>
      </p:pic>
      <p:pic>
        <p:nvPicPr>
          <p:cNvPr id="7" name="Picture 6"/>
          <p:cNvPicPr>
            <a:picLocks noChangeAspect="1"/>
          </p:cNvPicPr>
          <p:nvPr/>
        </p:nvPicPr>
        <p:blipFill>
          <a:blip r:embed="rId3"/>
          <a:stretch>
            <a:fillRect/>
          </a:stretch>
        </p:blipFill>
        <p:spPr>
          <a:xfrm>
            <a:off x="6612210" y="4640915"/>
            <a:ext cx="656317" cy="606812"/>
          </a:xfrm>
          <a:prstGeom prst="rect">
            <a:avLst/>
          </a:prstGeom>
        </p:spPr>
      </p:pic>
      <p:pic>
        <p:nvPicPr>
          <p:cNvPr id="8" name="Picture 7"/>
          <p:cNvPicPr>
            <a:picLocks noChangeAspect="1"/>
          </p:cNvPicPr>
          <p:nvPr/>
        </p:nvPicPr>
        <p:blipFill>
          <a:blip r:embed="rId4"/>
          <a:stretch>
            <a:fillRect/>
          </a:stretch>
        </p:blipFill>
        <p:spPr>
          <a:xfrm>
            <a:off x="4131585" y="4681646"/>
            <a:ext cx="794485" cy="569906"/>
          </a:xfrm>
          <a:prstGeom prst="rect">
            <a:avLst/>
          </a:prstGeom>
        </p:spPr>
      </p:pic>
      <p:pic>
        <p:nvPicPr>
          <p:cNvPr id="9" name="Picture 8"/>
          <p:cNvPicPr>
            <a:picLocks noChangeAspect="1"/>
          </p:cNvPicPr>
          <p:nvPr/>
        </p:nvPicPr>
        <p:blipFill>
          <a:blip r:embed="rId5"/>
          <a:stretch>
            <a:fillRect/>
          </a:stretch>
        </p:blipFill>
        <p:spPr>
          <a:xfrm>
            <a:off x="1622029" y="4635747"/>
            <a:ext cx="780411" cy="627279"/>
          </a:xfrm>
          <a:prstGeom prst="rect">
            <a:avLst/>
          </a:prstGeom>
        </p:spPr>
      </p:pic>
      <p:sp>
        <p:nvSpPr>
          <p:cNvPr id="3" name="TextBox 2">
            <a:extLst>
              <a:ext uri="{FF2B5EF4-FFF2-40B4-BE49-F238E27FC236}">
                <a16:creationId xmlns="" xmlns:a16="http://schemas.microsoft.com/office/drawing/2014/main" id="{D812C081-9C40-483A-A15D-94BFC457A693}"/>
              </a:ext>
            </a:extLst>
          </p:cNvPr>
          <p:cNvSpPr txBox="1"/>
          <p:nvPr/>
        </p:nvSpPr>
        <p:spPr>
          <a:xfrm>
            <a:off x="7707085" y="5891679"/>
            <a:ext cx="1314995" cy="646331"/>
          </a:xfrm>
          <a:prstGeom prst="rect">
            <a:avLst/>
          </a:prstGeom>
          <a:solidFill>
            <a:srgbClr val="CCECFF"/>
          </a:solidFill>
        </p:spPr>
        <p:txBody>
          <a:bodyPr wrap="square" rtlCol="0">
            <a:spAutoFit/>
          </a:bodyPr>
          <a:lstStyle/>
          <a:p>
            <a:r>
              <a:rPr lang="en-GB"/>
              <a:t>Information box</a:t>
            </a:r>
          </a:p>
        </p:txBody>
      </p:sp>
      <p:sp>
        <p:nvSpPr>
          <p:cNvPr id="4" name="TextBox 3">
            <a:extLst>
              <a:ext uri="{FF2B5EF4-FFF2-40B4-BE49-F238E27FC236}">
                <a16:creationId xmlns="" xmlns:a16="http://schemas.microsoft.com/office/drawing/2014/main" id="{14180BFF-3726-42D5-A052-F4FBE0135C64}"/>
              </a:ext>
            </a:extLst>
          </p:cNvPr>
          <p:cNvSpPr txBox="1"/>
          <p:nvPr/>
        </p:nvSpPr>
        <p:spPr>
          <a:xfrm>
            <a:off x="9134149" y="5891679"/>
            <a:ext cx="1444479" cy="646331"/>
          </a:xfrm>
          <a:prstGeom prst="rect">
            <a:avLst/>
          </a:prstGeom>
          <a:solidFill>
            <a:schemeClr val="accent2">
              <a:lumMod val="40000"/>
              <a:lumOff val="60000"/>
            </a:schemeClr>
          </a:solidFill>
        </p:spPr>
        <p:txBody>
          <a:bodyPr wrap="square" rtlCol="0">
            <a:spAutoFit/>
          </a:bodyPr>
          <a:lstStyle/>
          <a:p>
            <a:r>
              <a:rPr lang="en-GB"/>
              <a:t>Task Box</a:t>
            </a:r>
          </a:p>
          <a:p>
            <a:endParaRPr lang="en-GB"/>
          </a:p>
        </p:txBody>
      </p:sp>
    </p:spTree>
    <p:extLst>
      <p:ext uri="{BB962C8B-B14F-4D97-AF65-F5344CB8AC3E}">
        <p14:creationId xmlns:p14="http://schemas.microsoft.com/office/powerpoint/2010/main" val="3899227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534" y="435681"/>
            <a:ext cx="2915356" cy="763764"/>
          </a:xfrm>
        </p:spPr>
        <p:txBody>
          <a:bodyPr>
            <a:normAutofit fontScale="90000"/>
          </a:bodyPr>
          <a:lstStyle/>
          <a:p>
            <a:r>
              <a:rPr lang="en-US" dirty="0"/>
              <a:t>Cloud height and Cover</a:t>
            </a:r>
          </a:p>
        </p:txBody>
      </p:sp>
      <p:sp>
        <p:nvSpPr>
          <p:cNvPr id="3" name="TextBox 2"/>
          <p:cNvSpPr txBox="1"/>
          <p:nvPr/>
        </p:nvSpPr>
        <p:spPr>
          <a:xfrm>
            <a:off x="423332" y="1439333"/>
            <a:ext cx="2935113" cy="2862322"/>
          </a:xfrm>
          <a:prstGeom prst="rect">
            <a:avLst/>
          </a:prstGeom>
          <a:solidFill>
            <a:srgbClr val="CCECFF"/>
          </a:solidFill>
        </p:spPr>
        <p:txBody>
          <a:bodyPr wrap="square" rtlCol="0">
            <a:spAutoFit/>
          </a:bodyPr>
          <a:lstStyle/>
          <a:p>
            <a:r>
              <a:rPr lang="en-US" sz="2000" b="1"/>
              <a:t>Function: </a:t>
            </a:r>
            <a:r>
              <a:rPr lang="en-US" sz="2000"/>
              <a:t>Cloud height and cover tells us about pressure. The lower and thicker the cloud the lower the pressure. There where 8 levels of cloud (cloud 9 is heaven) and the cloud level is divided into eighths (</a:t>
            </a:r>
            <a:r>
              <a:rPr lang="en-US" sz="2000" err="1"/>
              <a:t>Oktas</a:t>
            </a:r>
            <a:r>
              <a:rPr lang="en-US" sz="2000"/>
              <a:t>)</a:t>
            </a:r>
          </a:p>
        </p:txBody>
      </p:sp>
      <p:sp>
        <p:nvSpPr>
          <p:cNvPr id="7" name="TextBox 6"/>
          <p:cNvSpPr txBox="1"/>
          <p:nvPr/>
        </p:nvSpPr>
        <p:spPr>
          <a:xfrm>
            <a:off x="423333" y="4388556"/>
            <a:ext cx="297744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t>You will use the easier modern 3 levels of cloud, High, Middle and Low.  Make a judgment on how high the clouds are and how much the cloud is covered </a:t>
            </a:r>
            <a:r>
              <a:rPr lang="mr-IN"/>
              <a:t>–</a:t>
            </a:r>
            <a:r>
              <a:rPr lang="en-US"/>
              <a:t> you  have to use the </a:t>
            </a:r>
            <a:r>
              <a:rPr lang="en-US" err="1"/>
              <a:t>okta</a:t>
            </a:r>
            <a:r>
              <a:rPr lang="en-US"/>
              <a:t> symbols opposite</a:t>
            </a:r>
          </a:p>
        </p:txBody>
      </p:sp>
      <p:pic>
        <p:nvPicPr>
          <p:cNvPr id="4" name="Picture 3"/>
          <p:cNvPicPr>
            <a:picLocks noChangeAspect="1"/>
          </p:cNvPicPr>
          <p:nvPr/>
        </p:nvPicPr>
        <p:blipFill>
          <a:blip r:embed="rId2"/>
          <a:stretch>
            <a:fillRect/>
          </a:stretch>
        </p:blipFill>
        <p:spPr>
          <a:xfrm>
            <a:off x="5263444" y="306631"/>
            <a:ext cx="6410678" cy="2787936"/>
          </a:xfrm>
          <a:prstGeom prst="rect">
            <a:avLst/>
          </a:prstGeom>
        </p:spPr>
      </p:pic>
      <p:pic>
        <p:nvPicPr>
          <p:cNvPr id="5" name="Picture 4"/>
          <p:cNvPicPr preferRelativeResize="0">
            <a:picLocks/>
          </p:cNvPicPr>
          <p:nvPr/>
        </p:nvPicPr>
        <p:blipFill rotWithShape="1">
          <a:blip r:embed="rId3"/>
          <a:srcRect l="8848" t="-3008" r="9556" b="3859"/>
          <a:stretch/>
        </p:blipFill>
        <p:spPr>
          <a:xfrm>
            <a:off x="6074023" y="3259666"/>
            <a:ext cx="4960800" cy="3326400"/>
          </a:xfrm>
          <a:prstGeom prst="rect">
            <a:avLst/>
          </a:prstGeom>
        </p:spPr>
      </p:pic>
    </p:spTree>
    <p:extLst>
      <p:ext uri="{BB962C8B-B14F-4D97-AF65-F5344CB8AC3E}">
        <p14:creationId xmlns:p14="http://schemas.microsoft.com/office/powerpoint/2010/main" val="428763579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a:t>Cloud type</a:t>
            </a:r>
          </a:p>
        </p:txBody>
      </p:sp>
      <p:sp>
        <p:nvSpPr>
          <p:cNvPr id="3" name="TextBox 2"/>
          <p:cNvSpPr txBox="1"/>
          <p:nvPr/>
        </p:nvSpPr>
        <p:spPr>
          <a:xfrm>
            <a:off x="380999" y="1298222"/>
            <a:ext cx="2737557" cy="2862322"/>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a:t>Function: </a:t>
            </a:r>
            <a:r>
              <a:rPr lang="en-US" sz="2000"/>
              <a:t>it may not seem important but the type of cloud can tell you what weather is coming.  High clouds like cirrus tell you poorer weather is coming. Nimbus clouds means rain</a:t>
            </a:r>
          </a:p>
        </p:txBody>
      </p:sp>
      <p:pic>
        <p:nvPicPr>
          <p:cNvPr id="6" name="Picture 5"/>
          <p:cNvPicPr>
            <a:picLocks noChangeAspect="1"/>
          </p:cNvPicPr>
          <p:nvPr/>
        </p:nvPicPr>
        <p:blipFill>
          <a:blip r:embed="rId2"/>
          <a:stretch>
            <a:fillRect/>
          </a:stretch>
        </p:blipFill>
        <p:spPr>
          <a:xfrm>
            <a:off x="3245556" y="366889"/>
            <a:ext cx="8552717" cy="6124222"/>
          </a:xfrm>
          <a:prstGeom prst="rect">
            <a:avLst/>
          </a:prstGeom>
        </p:spPr>
      </p:pic>
      <p:sp>
        <p:nvSpPr>
          <p:cNvPr id="7" name="TextBox 6"/>
          <p:cNvSpPr txBox="1"/>
          <p:nvPr/>
        </p:nvSpPr>
        <p:spPr>
          <a:xfrm>
            <a:off x="409222" y="4402667"/>
            <a:ext cx="2681111" cy="203132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t>Look up at the clouds and record the type of cloud along with height and </a:t>
            </a:r>
            <a:r>
              <a:rPr lang="en-US" err="1"/>
              <a:t>Oktas</a:t>
            </a:r>
            <a:r>
              <a:rPr lang="en-US"/>
              <a:t>,</a:t>
            </a:r>
          </a:p>
          <a:p>
            <a:endParaRPr lang="en-US"/>
          </a:p>
          <a:p>
            <a:r>
              <a:rPr lang="en-US"/>
              <a:t>You </a:t>
            </a:r>
            <a:r>
              <a:rPr lang="en-US" err="1"/>
              <a:t>mau</a:t>
            </a:r>
            <a:r>
              <a:rPr lang="en-US"/>
              <a:t> want to print off the </a:t>
            </a:r>
            <a:r>
              <a:rPr lang="en-US" err="1"/>
              <a:t>cloulds</a:t>
            </a:r>
            <a:r>
              <a:rPr lang="en-US"/>
              <a:t> to help.</a:t>
            </a:r>
          </a:p>
        </p:txBody>
      </p:sp>
    </p:spTree>
    <p:extLst>
      <p:ext uri="{BB962C8B-B14F-4D97-AF65-F5344CB8AC3E}">
        <p14:creationId xmlns:p14="http://schemas.microsoft.com/office/powerpoint/2010/main" val="39912618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normAutofit/>
          </a:bodyPr>
          <a:lstStyle/>
          <a:p>
            <a:r>
              <a:rPr lang="en-US" sz="3600"/>
              <a:t>Temperature</a:t>
            </a:r>
          </a:p>
        </p:txBody>
      </p:sp>
      <p:sp>
        <p:nvSpPr>
          <p:cNvPr id="3" name="TextBox 2"/>
          <p:cNvSpPr txBox="1"/>
          <p:nvPr/>
        </p:nvSpPr>
        <p:spPr>
          <a:xfrm>
            <a:off x="380999" y="1298222"/>
            <a:ext cx="2737557" cy="4093428"/>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a:t>Function: Temperature is recorded in a Stevenson screen, a wooden box that allows air to breeze through. The thermometer needs to record air temperature and not the direct sunshine or ground temp. That</a:t>
            </a:r>
            <a:r>
              <a:rPr lang="mr-IN" sz="2000" b="1"/>
              <a:t>’</a:t>
            </a:r>
            <a:r>
              <a:rPr lang="en-US" sz="2000" b="1"/>
              <a:t>s why the screen has to be over a </a:t>
            </a:r>
            <a:r>
              <a:rPr lang="en-US" sz="2000" b="1" err="1"/>
              <a:t>metre</a:t>
            </a:r>
            <a:r>
              <a:rPr lang="en-US" sz="2000" b="1"/>
              <a:t> above the ground.</a:t>
            </a:r>
            <a:endParaRPr lang="en-US" sz="2000"/>
          </a:p>
        </p:txBody>
      </p:sp>
      <p:sp>
        <p:nvSpPr>
          <p:cNvPr id="5" name="TextBox 4"/>
          <p:cNvSpPr txBox="1"/>
          <p:nvPr/>
        </p:nvSpPr>
        <p:spPr>
          <a:xfrm>
            <a:off x="5902389" y="475506"/>
            <a:ext cx="4120445"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t>If you do have a thermometer place it somewhere shady (but not too dark) or in a box with holes places around the outside. Make sure its outside your house.</a:t>
            </a:r>
          </a:p>
        </p:txBody>
      </p:sp>
      <p:pic>
        <p:nvPicPr>
          <p:cNvPr id="7" name="Picture 6"/>
          <p:cNvPicPr>
            <a:picLocks noChangeAspect="1"/>
          </p:cNvPicPr>
          <p:nvPr/>
        </p:nvPicPr>
        <p:blipFill>
          <a:blip r:embed="rId2"/>
          <a:stretch>
            <a:fillRect/>
          </a:stretch>
        </p:blipFill>
        <p:spPr>
          <a:xfrm>
            <a:off x="5489737" y="1908608"/>
            <a:ext cx="5288853" cy="4160008"/>
          </a:xfrm>
          <a:prstGeom prst="rect">
            <a:avLst/>
          </a:prstGeom>
        </p:spPr>
      </p:pic>
    </p:spTree>
    <p:extLst>
      <p:ext uri="{BB962C8B-B14F-4D97-AF65-F5344CB8AC3E}">
        <p14:creationId xmlns:p14="http://schemas.microsoft.com/office/powerpoint/2010/main" val="94715507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a:t>Rain gauge</a:t>
            </a:r>
          </a:p>
        </p:txBody>
      </p:sp>
      <p:sp>
        <p:nvSpPr>
          <p:cNvPr id="3" name="TextBox 2"/>
          <p:cNvSpPr txBox="1"/>
          <p:nvPr/>
        </p:nvSpPr>
        <p:spPr>
          <a:xfrm>
            <a:off x="380999" y="1298222"/>
            <a:ext cx="2737557" cy="3477875"/>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a:t>Function: </a:t>
            </a:r>
            <a:r>
              <a:rPr lang="en-US" sz="2000"/>
              <a:t>This instrument shows how the pressure is changing. If the water or the indicator goes up then the weather should be getting dryer and the wind should drop. If it falls then the weather should get wetter and windier.</a:t>
            </a:r>
          </a:p>
        </p:txBody>
      </p:sp>
      <p:sp>
        <p:nvSpPr>
          <p:cNvPr id="5" name="TextBox 4"/>
          <p:cNvSpPr txBox="1"/>
          <p:nvPr/>
        </p:nvSpPr>
        <p:spPr>
          <a:xfrm>
            <a:off x="7676444" y="239889"/>
            <a:ext cx="4120445" cy="5909311"/>
          </a:xfrm>
          <a:prstGeom prst="rect">
            <a:avLst/>
          </a:prstGeom>
          <a:solidFill>
            <a:schemeClr val="accent2">
              <a:lumMod val="20000"/>
              <a:lumOff val="80000"/>
            </a:schemeClr>
          </a:solidFill>
        </p:spPr>
        <p:txBody>
          <a:bodyPr wrap="square" rtlCol="0">
            <a:spAutoFit/>
          </a:bodyPr>
          <a:lstStyle/>
          <a:p>
            <a:r>
              <a:rPr lang="en-US" b="1" u="sng"/>
              <a:t>Method </a:t>
            </a:r>
          </a:p>
          <a:p>
            <a:r>
              <a:rPr lang="en-US"/>
              <a:t>You will need:</a:t>
            </a:r>
          </a:p>
          <a:p>
            <a:r>
              <a:rPr lang="en-US"/>
              <a:t>A plastic bottle</a:t>
            </a:r>
          </a:p>
          <a:p>
            <a:r>
              <a:rPr lang="en-US" b="1">
                <a:solidFill>
                  <a:srgbClr val="FF0000"/>
                </a:solidFill>
              </a:rPr>
              <a:t>A sharp knife(Bread) </a:t>
            </a:r>
          </a:p>
          <a:p>
            <a:endParaRPr lang="en-US"/>
          </a:p>
          <a:p>
            <a:r>
              <a:rPr lang="en-US"/>
              <a:t>Cut the neck off the bottle 2 cm below the point where the bottle starts to slope to the top.</a:t>
            </a:r>
          </a:p>
          <a:p>
            <a:endParaRPr lang="en-US"/>
          </a:p>
          <a:p>
            <a:r>
              <a:rPr lang="en-US"/>
              <a:t>Turn the top upside down and place it into the top of the bottle and wedge it in, this stops evaporation.</a:t>
            </a:r>
          </a:p>
          <a:p>
            <a:endParaRPr lang="en-US"/>
          </a:p>
          <a:p>
            <a:r>
              <a:rPr lang="en-US"/>
              <a:t>Mark along the side of the bottle the height as shown on photo.</a:t>
            </a:r>
          </a:p>
          <a:p>
            <a:endParaRPr lang="en-US"/>
          </a:p>
          <a:p>
            <a:r>
              <a:rPr lang="en-US"/>
              <a:t>Place the bottle outside into the ground by about 10 cm. This will stop the bottle blowing over but not too deep as water will bounce off the ground and into the gauge.</a:t>
            </a:r>
          </a:p>
        </p:txBody>
      </p:sp>
      <p:pic>
        <p:nvPicPr>
          <p:cNvPr id="6" name="Picture 5"/>
          <p:cNvPicPr>
            <a:picLocks noChangeAspect="1"/>
          </p:cNvPicPr>
          <p:nvPr/>
        </p:nvPicPr>
        <p:blipFill>
          <a:blip r:embed="rId2"/>
          <a:stretch>
            <a:fillRect/>
          </a:stretch>
        </p:blipFill>
        <p:spPr>
          <a:xfrm>
            <a:off x="3640666" y="526856"/>
            <a:ext cx="3779795" cy="5667921"/>
          </a:xfrm>
          <a:prstGeom prst="rect">
            <a:avLst/>
          </a:prstGeom>
        </p:spPr>
      </p:pic>
      <p:sp>
        <p:nvSpPr>
          <p:cNvPr id="7" name="TextBox 6"/>
          <p:cNvSpPr txBox="1"/>
          <p:nvPr/>
        </p:nvSpPr>
        <p:spPr>
          <a:xfrm>
            <a:off x="747888" y="5009444"/>
            <a:ext cx="2398889"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t>Once you have recorded the rainfall figure (if you have any) empty the gauge.</a:t>
            </a:r>
          </a:p>
        </p:txBody>
      </p:sp>
      <p:sp>
        <p:nvSpPr>
          <p:cNvPr id="4" name="TextBox 3">
            <a:extLst>
              <a:ext uri="{FF2B5EF4-FFF2-40B4-BE49-F238E27FC236}">
                <a16:creationId xmlns="" xmlns:a16="http://schemas.microsoft.com/office/drawing/2014/main" id="{903FBA7F-33ED-46D7-9C55-029B46F487A1}"/>
              </a:ext>
            </a:extLst>
          </p:cNvPr>
          <p:cNvSpPr txBox="1"/>
          <p:nvPr/>
        </p:nvSpPr>
        <p:spPr>
          <a:xfrm>
            <a:off x="10101943" y="400594"/>
            <a:ext cx="1471748" cy="1169551"/>
          </a:xfrm>
          <a:prstGeom prst="rect">
            <a:avLst/>
          </a:prstGeom>
          <a:solidFill>
            <a:srgbClr val="FF0000"/>
          </a:solidFill>
        </p:spPr>
        <p:txBody>
          <a:bodyPr wrap="square" rtlCol="0">
            <a:spAutoFit/>
          </a:bodyPr>
          <a:lstStyle/>
          <a:p>
            <a:r>
              <a:rPr lang="en-GB" sz="1400" b="1">
                <a:solidFill>
                  <a:schemeClr val="accent4">
                    <a:lumMod val="20000"/>
                    <a:lumOff val="80000"/>
                  </a:schemeClr>
                </a:solidFill>
              </a:rPr>
              <a:t>Cutting the bottle should be done by an adult with sharp knife or saw</a:t>
            </a:r>
          </a:p>
        </p:txBody>
      </p:sp>
    </p:spTree>
    <p:extLst>
      <p:ext uri="{BB962C8B-B14F-4D97-AF65-F5344CB8AC3E}">
        <p14:creationId xmlns:p14="http://schemas.microsoft.com/office/powerpoint/2010/main" val="138851311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935" y="478389"/>
            <a:ext cx="3932237" cy="1010438"/>
          </a:xfrm>
          <a:solidFill>
            <a:schemeClr val="bg2">
              <a:lumMod val="90000"/>
            </a:schemeClr>
          </a:solidFill>
        </p:spPr>
        <p:txBody>
          <a:bodyPr/>
          <a:lstStyle/>
          <a:p>
            <a:r>
              <a:rPr lang="en-US"/>
              <a:t>Weather observation</a:t>
            </a:r>
          </a:p>
        </p:txBody>
      </p:sp>
      <p:sp>
        <p:nvSpPr>
          <p:cNvPr id="4" name="Text Placeholder 3"/>
          <p:cNvSpPr>
            <a:spLocks noGrp="1"/>
          </p:cNvSpPr>
          <p:nvPr>
            <p:ph type="body" sz="half" idx="2"/>
          </p:nvPr>
        </p:nvSpPr>
        <p:spPr>
          <a:xfrm>
            <a:off x="588934" y="1646280"/>
            <a:ext cx="4411598" cy="4207933"/>
          </a:xfrm>
          <a:solidFill>
            <a:schemeClr val="accent2">
              <a:lumMod val="60000"/>
              <a:lumOff val="40000"/>
            </a:schemeClr>
          </a:solidFill>
        </p:spPr>
        <p:txBody>
          <a:bodyPr>
            <a:normAutofit fontScale="92500" lnSpcReduction="20000"/>
          </a:bodyPr>
          <a:lstStyle/>
          <a:p>
            <a:r>
              <a:rPr lang="en-US" sz="2000"/>
              <a:t>Fill in the sheet twice a day. Write down the date and time and a brief description of the weather at the time. Fill in the recordings for each observation.</a:t>
            </a:r>
          </a:p>
          <a:p>
            <a:endParaRPr lang="en-US" sz="2000"/>
          </a:p>
          <a:p>
            <a:r>
              <a:rPr lang="en-US" sz="2000"/>
              <a:t>On the reverse of the sheet make a prediction</a:t>
            </a:r>
          </a:p>
          <a:p>
            <a:pPr marL="457200" indent="-457200">
              <a:buFont typeface="+mj-lt"/>
              <a:buAutoNum type="arabicPeriod"/>
            </a:pPr>
            <a:r>
              <a:rPr lang="en-US" sz="2000"/>
              <a:t>Will it be drier or wetter?</a:t>
            </a:r>
          </a:p>
          <a:p>
            <a:pPr marL="457200" indent="-457200">
              <a:buFont typeface="+mj-lt"/>
              <a:buAutoNum type="arabicPeriod"/>
            </a:pPr>
            <a:r>
              <a:rPr lang="en-US" sz="2000"/>
              <a:t>How much rain?</a:t>
            </a:r>
          </a:p>
          <a:p>
            <a:pPr marL="457200" indent="-457200">
              <a:buFont typeface="+mj-lt"/>
              <a:buAutoNum type="arabicPeriod"/>
            </a:pPr>
            <a:r>
              <a:rPr lang="en-US" sz="2000"/>
              <a:t>Will it be warmer?</a:t>
            </a:r>
          </a:p>
          <a:p>
            <a:pPr marL="457200" indent="-457200">
              <a:buFont typeface="+mj-lt"/>
              <a:buAutoNum type="arabicPeriod"/>
            </a:pPr>
            <a:r>
              <a:rPr lang="en-US" sz="2000"/>
              <a:t>Will it be windier?</a:t>
            </a:r>
          </a:p>
          <a:p>
            <a:pPr marL="457200" indent="-457200">
              <a:buFont typeface="+mj-lt"/>
              <a:buAutoNum type="arabicPeriod"/>
            </a:pPr>
            <a:endParaRPr lang="en-US" sz="2000"/>
          </a:p>
          <a:p>
            <a:r>
              <a:rPr lang="en-US" sz="2000"/>
              <a:t>You can you check forecast on apps such as Weather Underground that gives a lot of data.</a:t>
            </a:r>
          </a:p>
        </p:txBody>
      </p:sp>
      <p:graphicFrame>
        <p:nvGraphicFramePr>
          <p:cNvPr id="5" name="Table 4"/>
          <p:cNvGraphicFramePr>
            <a:graphicFrameLocks noGrp="1"/>
          </p:cNvGraphicFramePr>
          <p:nvPr>
            <p:extLst>
              <p:ext uri="{D42A27DB-BD31-4B8C-83A1-F6EECF244321}">
                <p14:modId xmlns:p14="http://schemas.microsoft.com/office/powerpoint/2010/main" val="694409196"/>
              </p:ext>
            </p:extLst>
          </p:nvPr>
        </p:nvGraphicFramePr>
        <p:xfrm>
          <a:off x="7535333" y="730947"/>
          <a:ext cx="3666066" cy="5423752"/>
        </p:xfrm>
        <a:graphic>
          <a:graphicData uri="http://schemas.openxmlformats.org/drawingml/2006/table">
            <a:tbl>
              <a:tblPr firstRow="1" bandRow="1">
                <a:tableStyleId>{F2DE63D5-997A-4646-A377-4702673A728D}</a:tableStyleId>
              </a:tblPr>
              <a:tblGrid>
                <a:gridCol w="1596598">
                  <a:extLst>
                    <a:ext uri="{9D8B030D-6E8A-4147-A177-3AD203B41FA5}">
                      <a16:colId xmlns="" xmlns:a16="http://schemas.microsoft.com/office/drawing/2014/main" val="20000"/>
                    </a:ext>
                  </a:extLst>
                </a:gridCol>
                <a:gridCol w="2069468">
                  <a:extLst>
                    <a:ext uri="{9D8B030D-6E8A-4147-A177-3AD203B41FA5}">
                      <a16:colId xmlns="" xmlns:a16="http://schemas.microsoft.com/office/drawing/2014/main" val="20001"/>
                    </a:ext>
                  </a:extLst>
                </a:gridCol>
              </a:tblGrid>
              <a:tr h="597959">
                <a:tc>
                  <a:txBody>
                    <a:bodyPr/>
                    <a:lstStyle/>
                    <a:p>
                      <a:r>
                        <a:rPr lang="en-US">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rPr>
                        <a:t>Recording</a:t>
                      </a:r>
                    </a:p>
                    <a:p>
                      <a:endParaRPr lang="en-US"/>
                    </a:p>
                  </a:txBody>
                  <a:tcPr>
                    <a:solidFill>
                      <a:schemeClr val="bg1"/>
                    </a:solidFill>
                  </a:tcPr>
                </a:tc>
                <a:extLst>
                  <a:ext uri="{0D108BD9-81ED-4DB2-BD59-A6C34878D82A}">
                    <a16:rowId xmlns="" xmlns:a16="http://schemas.microsoft.com/office/drawing/2014/main" val="10000"/>
                  </a:ext>
                </a:extLst>
              </a:tr>
              <a:tr h="597959">
                <a:tc>
                  <a:txBody>
                    <a:bodyPr/>
                    <a:lstStyle/>
                    <a:p>
                      <a:r>
                        <a:rPr lang="en-US"/>
                        <a:t>Temperature</a:t>
                      </a:r>
                    </a:p>
                  </a:txBody>
                  <a:tcPr>
                    <a:solidFill>
                      <a:schemeClr val="bg1"/>
                    </a:solidFill>
                  </a:tcPr>
                </a:tc>
                <a:tc>
                  <a:txBody>
                    <a:bodyPr/>
                    <a:lstStyle/>
                    <a:p>
                      <a:r>
                        <a:rPr lang="en-US"/>
                        <a:t>16 C</a:t>
                      </a:r>
                    </a:p>
                  </a:txBody>
                  <a:tcPr>
                    <a:solidFill>
                      <a:schemeClr val="bg1"/>
                    </a:solidFill>
                  </a:tcPr>
                </a:tc>
                <a:extLst>
                  <a:ext uri="{0D108BD9-81ED-4DB2-BD59-A6C34878D82A}">
                    <a16:rowId xmlns="" xmlns:a16="http://schemas.microsoft.com/office/drawing/2014/main" val="10001"/>
                  </a:ext>
                </a:extLst>
              </a:tr>
              <a:tr h="597959">
                <a:tc>
                  <a:txBody>
                    <a:bodyPr/>
                    <a:lstStyle/>
                    <a:p>
                      <a:r>
                        <a:rPr lang="en-US"/>
                        <a:t>Rainfall</a:t>
                      </a:r>
                    </a:p>
                  </a:txBody>
                  <a:tcPr>
                    <a:solidFill>
                      <a:schemeClr val="bg1"/>
                    </a:solidFill>
                  </a:tcPr>
                </a:tc>
                <a:tc>
                  <a:txBody>
                    <a:bodyPr/>
                    <a:lstStyle/>
                    <a:p>
                      <a:r>
                        <a:rPr lang="en-US"/>
                        <a:t>0mm</a:t>
                      </a:r>
                    </a:p>
                  </a:txBody>
                  <a:tcPr>
                    <a:solidFill>
                      <a:schemeClr val="bg1"/>
                    </a:solidFill>
                  </a:tcPr>
                </a:tc>
                <a:extLst>
                  <a:ext uri="{0D108BD9-81ED-4DB2-BD59-A6C34878D82A}">
                    <a16:rowId xmlns="" xmlns:a16="http://schemas.microsoft.com/office/drawing/2014/main" val="10002"/>
                  </a:ext>
                </a:extLst>
              </a:tr>
              <a:tr h="597959">
                <a:tc>
                  <a:txBody>
                    <a:bodyPr/>
                    <a:lstStyle/>
                    <a:p>
                      <a:r>
                        <a:rPr lang="en-US"/>
                        <a:t>Wind speed</a:t>
                      </a:r>
                    </a:p>
                  </a:txBody>
                  <a:tcPr>
                    <a:solidFill>
                      <a:schemeClr val="bg1"/>
                    </a:solidFill>
                  </a:tcPr>
                </a:tc>
                <a:tc>
                  <a:txBody>
                    <a:bodyPr/>
                    <a:lstStyle/>
                    <a:p>
                      <a:r>
                        <a:rPr lang="en-US"/>
                        <a:t>3- 6 miles per hour</a:t>
                      </a:r>
                    </a:p>
                  </a:txBody>
                  <a:tcPr>
                    <a:solidFill>
                      <a:schemeClr val="bg1"/>
                    </a:solidFill>
                  </a:tcPr>
                </a:tc>
                <a:extLst>
                  <a:ext uri="{0D108BD9-81ED-4DB2-BD59-A6C34878D82A}">
                    <a16:rowId xmlns="" xmlns:a16="http://schemas.microsoft.com/office/drawing/2014/main" val="10003"/>
                  </a:ext>
                </a:extLst>
              </a:tr>
              <a:tr h="597959">
                <a:tc>
                  <a:txBody>
                    <a:bodyPr/>
                    <a:lstStyle/>
                    <a:p>
                      <a:r>
                        <a:rPr lang="en-US"/>
                        <a:t>Wind direction</a:t>
                      </a:r>
                    </a:p>
                  </a:txBody>
                  <a:tcPr>
                    <a:solidFill>
                      <a:schemeClr val="bg1"/>
                    </a:solidFill>
                  </a:tcPr>
                </a:tc>
                <a:tc>
                  <a:txBody>
                    <a:bodyPr/>
                    <a:lstStyle/>
                    <a:p>
                      <a:r>
                        <a:rPr lang="en-US"/>
                        <a:t>NE</a:t>
                      </a:r>
                    </a:p>
                  </a:txBody>
                  <a:tcPr>
                    <a:solidFill>
                      <a:schemeClr val="bg1"/>
                    </a:solidFill>
                  </a:tcPr>
                </a:tc>
                <a:extLst>
                  <a:ext uri="{0D108BD9-81ED-4DB2-BD59-A6C34878D82A}">
                    <a16:rowId xmlns="" xmlns:a16="http://schemas.microsoft.com/office/drawing/2014/main" val="10004"/>
                  </a:ext>
                </a:extLst>
              </a:tr>
              <a:tr h="597959">
                <a:tc>
                  <a:txBody>
                    <a:bodyPr/>
                    <a:lstStyle/>
                    <a:p>
                      <a:r>
                        <a:rPr lang="en-US"/>
                        <a:t>Pressure</a:t>
                      </a:r>
                    </a:p>
                  </a:txBody>
                  <a:tcPr>
                    <a:solidFill>
                      <a:schemeClr val="bg1"/>
                    </a:solidFill>
                  </a:tcPr>
                </a:tc>
                <a:tc>
                  <a:txBody>
                    <a:bodyPr/>
                    <a:lstStyle/>
                    <a:p>
                      <a:r>
                        <a:rPr lang="en-US"/>
                        <a:t>higher</a:t>
                      </a:r>
                    </a:p>
                  </a:txBody>
                  <a:tcPr>
                    <a:solidFill>
                      <a:schemeClr val="bg1"/>
                    </a:solidFill>
                  </a:tcPr>
                </a:tc>
                <a:extLst>
                  <a:ext uri="{0D108BD9-81ED-4DB2-BD59-A6C34878D82A}">
                    <a16:rowId xmlns="" xmlns:a16="http://schemas.microsoft.com/office/drawing/2014/main" val="10005"/>
                  </a:ext>
                </a:extLst>
              </a:tr>
              <a:tr h="597959">
                <a:tc>
                  <a:txBody>
                    <a:bodyPr/>
                    <a:lstStyle/>
                    <a:p>
                      <a:r>
                        <a:rPr lang="en-US"/>
                        <a:t>Cloud type</a:t>
                      </a:r>
                    </a:p>
                  </a:txBody>
                  <a:tcPr>
                    <a:solidFill>
                      <a:schemeClr val="bg1"/>
                    </a:solidFill>
                  </a:tcPr>
                </a:tc>
                <a:tc>
                  <a:txBody>
                    <a:bodyPr/>
                    <a:lstStyle/>
                    <a:p>
                      <a:r>
                        <a:rPr lang="en-US"/>
                        <a:t>Cumulus</a:t>
                      </a:r>
                    </a:p>
                  </a:txBody>
                  <a:tcPr>
                    <a:solidFill>
                      <a:schemeClr val="bg1"/>
                    </a:solidFill>
                  </a:tcPr>
                </a:tc>
                <a:extLst>
                  <a:ext uri="{0D108BD9-81ED-4DB2-BD59-A6C34878D82A}">
                    <a16:rowId xmlns="" xmlns:a16="http://schemas.microsoft.com/office/drawing/2014/main" val="10006"/>
                  </a:ext>
                </a:extLst>
              </a:tr>
              <a:tr h="597959">
                <a:tc>
                  <a:txBody>
                    <a:bodyPr/>
                    <a:lstStyle/>
                    <a:p>
                      <a:r>
                        <a:rPr lang="en-US"/>
                        <a:t>Cloud height</a:t>
                      </a:r>
                    </a:p>
                  </a:txBody>
                  <a:tcPr>
                    <a:solidFill>
                      <a:schemeClr val="bg1"/>
                    </a:solidFill>
                  </a:tcPr>
                </a:tc>
                <a:tc>
                  <a:txBody>
                    <a:bodyPr/>
                    <a:lstStyle/>
                    <a:p>
                      <a:r>
                        <a:rPr lang="en-US"/>
                        <a:t>middle</a:t>
                      </a:r>
                    </a:p>
                  </a:txBody>
                  <a:tcPr>
                    <a:solidFill>
                      <a:schemeClr val="bg1"/>
                    </a:solidFill>
                  </a:tcPr>
                </a:tc>
                <a:extLst>
                  <a:ext uri="{0D108BD9-81ED-4DB2-BD59-A6C34878D82A}">
                    <a16:rowId xmlns="" xmlns:a16="http://schemas.microsoft.com/office/drawing/2014/main" val="10007"/>
                  </a:ext>
                </a:extLst>
              </a:tr>
              <a:tr h="597959">
                <a:tc>
                  <a:txBody>
                    <a:bodyPr/>
                    <a:lstStyle/>
                    <a:p>
                      <a:r>
                        <a:rPr lang="en-US"/>
                        <a:t>Cloud cover</a:t>
                      </a:r>
                    </a:p>
                  </a:txBody>
                  <a:tcPr>
                    <a:solidFill>
                      <a:schemeClr val="bg1"/>
                    </a:solidFill>
                  </a:tcPr>
                </a:tc>
                <a:tc>
                  <a:txBody>
                    <a:bodyPr/>
                    <a:lstStyle/>
                    <a:p>
                      <a:r>
                        <a:rPr lang="en-US"/>
                        <a:t>4/8</a:t>
                      </a:r>
                    </a:p>
                  </a:txBody>
                  <a:tcPr>
                    <a:solidFill>
                      <a:schemeClr val="bg1"/>
                    </a:solidFill>
                  </a:tcPr>
                </a:tc>
                <a:extLst>
                  <a:ext uri="{0D108BD9-81ED-4DB2-BD59-A6C34878D82A}">
                    <a16:rowId xmlns="" xmlns:a16="http://schemas.microsoft.com/office/drawing/2014/main" val="10008"/>
                  </a:ext>
                </a:extLst>
              </a:tr>
            </a:tbl>
          </a:graphicData>
        </a:graphic>
      </p:graphicFrame>
      <p:sp>
        <p:nvSpPr>
          <p:cNvPr id="6" name="TextBox 5"/>
          <p:cNvSpPr txBox="1"/>
          <p:nvPr/>
        </p:nvSpPr>
        <p:spPr>
          <a:xfrm>
            <a:off x="5556955" y="716843"/>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t>Date 21/6/20</a:t>
            </a:r>
          </a:p>
          <a:p>
            <a:endParaRPr lang="en-US"/>
          </a:p>
          <a:p>
            <a:r>
              <a:rPr lang="en-US"/>
              <a:t>Time 8:45am</a:t>
            </a:r>
          </a:p>
          <a:p>
            <a:endParaRPr lang="en-US"/>
          </a:p>
          <a:p>
            <a:r>
              <a:rPr lang="en-US"/>
              <a:t>General weather description</a:t>
            </a:r>
          </a:p>
          <a:p>
            <a:endParaRPr lang="en-US"/>
          </a:p>
          <a:p>
            <a:r>
              <a:rPr lang="en-US"/>
              <a:t>Slight wind cold but dry with little cloud.</a:t>
            </a:r>
          </a:p>
        </p:txBody>
      </p:sp>
      <p:pic>
        <p:nvPicPr>
          <p:cNvPr id="7" name="Picture 6"/>
          <p:cNvPicPr>
            <a:picLocks noChangeAspect="1"/>
          </p:cNvPicPr>
          <p:nvPr/>
        </p:nvPicPr>
        <p:blipFill rotWithShape="1">
          <a:blip r:embed="rId2"/>
          <a:srcRect l="15234" t="18823" r="20777" b="25652"/>
          <a:stretch/>
        </p:blipFill>
        <p:spPr>
          <a:xfrm>
            <a:off x="10018887" y="5575048"/>
            <a:ext cx="626089" cy="558330"/>
          </a:xfrm>
          <a:prstGeom prst="rect">
            <a:avLst/>
          </a:prstGeom>
        </p:spPr>
      </p:pic>
    </p:spTree>
    <p:extLst>
      <p:ext uri="{BB962C8B-B14F-4D97-AF65-F5344CB8AC3E}">
        <p14:creationId xmlns:p14="http://schemas.microsoft.com/office/powerpoint/2010/main" val="134162087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1DAB7898-98E0-4E93-85C4-6753B5D23FED}"/>
              </a:ext>
            </a:extLst>
          </p:cNvPr>
          <p:cNvSpPr txBox="1"/>
          <p:nvPr/>
        </p:nvSpPr>
        <p:spPr>
          <a:xfrm>
            <a:off x="606902" y="1167566"/>
            <a:ext cx="5308376" cy="4893647"/>
          </a:xfrm>
          <a:prstGeom prst="rect">
            <a:avLst/>
          </a:prstGeom>
          <a:solidFill>
            <a:schemeClr val="accent2">
              <a:lumMod val="20000"/>
              <a:lumOff val="80000"/>
            </a:schemeClr>
          </a:solidFill>
        </p:spPr>
        <p:txBody>
          <a:bodyPr wrap="square" rtlCol="0">
            <a:spAutoFit/>
          </a:bodyPr>
          <a:lstStyle/>
          <a:p>
            <a:r>
              <a:rPr lang="en-GB" sz="2400"/>
              <a:t>Forecast for                 </a:t>
            </a:r>
          </a:p>
          <a:p>
            <a:endParaRPr lang="en-GB" sz="2400"/>
          </a:p>
          <a:p>
            <a:r>
              <a:rPr lang="en-GB" sz="2400"/>
              <a:t>Today the pressure will         </a:t>
            </a:r>
            <a:r>
              <a:rPr lang="en-GB" sz="2400" b="1" spc="300"/>
              <a:t>fall/rise</a:t>
            </a:r>
          </a:p>
          <a:p>
            <a:endParaRPr lang="en-GB" sz="2400"/>
          </a:p>
          <a:p>
            <a:r>
              <a:rPr lang="en-GB" sz="2400"/>
              <a:t>This will lead to      </a:t>
            </a:r>
            <a:r>
              <a:rPr lang="en-GB" sz="2400" b="1" spc="300"/>
              <a:t>more/less  </a:t>
            </a:r>
            <a:r>
              <a:rPr lang="en-GB" sz="2400"/>
              <a:t>clouds</a:t>
            </a:r>
          </a:p>
          <a:p>
            <a:endParaRPr lang="en-GB" sz="2400"/>
          </a:p>
          <a:p>
            <a:r>
              <a:rPr lang="en-GB" sz="2400"/>
              <a:t>This means the weather will be </a:t>
            </a:r>
            <a:r>
              <a:rPr lang="en-GB" sz="2400" b="1" spc="300"/>
              <a:t>sunny/cloudy/rainy</a:t>
            </a:r>
          </a:p>
          <a:p>
            <a:endParaRPr lang="en-GB" sz="2400"/>
          </a:p>
          <a:p>
            <a:r>
              <a:rPr lang="en-GB" sz="2400"/>
              <a:t>Temperature will be  </a:t>
            </a:r>
            <a:r>
              <a:rPr lang="en-GB" sz="2400" b="1" spc="300"/>
              <a:t>cold/mild/ warm/hot</a:t>
            </a:r>
          </a:p>
          <a:p>
            <a:endParaRPr lang="en-GB" sz="2400"/>
          </a:p>
          <a:p>
            <a:r>
              <a:rPr lang="en-GB" sz="2400"/>
              <a:t>Rainfall will  	</a:t>
            </a:r>
            <a:r>
              <a:rPr lang="en-GB" sz="2400" b="1" spc="300"/>
              <a:t>heavy/slight/dry</a:t>
            </a:r>
          </a:p>
        </p:txBody>
      </p:sp>
      <p:sp>
        <p:nvSpPr>
          <p:cNvPr id="3" name="TextBox 2">
            <a:extLst>
              <a:ext uri="{FF2B5EF4-FFF2-40B4-BE49-F238E27FC236}">
                <a16:creationId xmlns="" xmlns:a16="http://schemas.microsoft.com/office/drawing/2014/main" id="{3C893591-BA47-49BA-B8DB-D6BD84F75368}"/>
              </a:ext>
            </a:extLst>
          </p:cNvPr>
          <p:cNvSpPr txBox="1"/>
          <p:nvPr/>
        </p:nvSpPr>
        <p:spPr>
          <a:xfrm>
            <a:off x="6276722" y="1167572"/>
            <a:ext cx="5308376" cy="4893647"/>
          </a:xfrm>
          <a:prstGeom prst="rect">
            <a:avLst/>
          </a:prstGeom>
          <a:solidFill>
            <a:schemeClr val="accent2">
              <a:lumMod val="20000"/>
              <a:lumOff val="80000"/>
            </a:schemeClr>
          </a:solidFill>
        </p:spPr>
        <p:txBody>
          <a:bodyPr wrap="square" rtlCol="0">
            <a:spAutoFit/>
          </a:bodyPr>
          <a:lstStyle/>
          <a:p>
            <a:r>
              <a:rPr lang="en-GB" sz="2400"/>
              <a:t>Forecast for                 </a:t>
            </a:r>
          </a:p>
          <a:p>
            <a:endParaRPr lang="en-GB" sz="2400"/>
          </a:p>
          <a:p>
            <a:r>
              <a:rPr lang="en-GB" sz="2400"/>
              <a:t>Today the pressure will         </a:t>
            </a:r>
            <a:r>
              <a:rPr lang="en-GB" sz="2400" b="1" spc="300"/>
              <a:t>fall/rise</a:t>
            </a:r>
          </a:p>
          <a:p>
            <a:endParaRPr lang="en-GB" sz="2400"/>
          </a:p>
          <a:p>
            <a:r>
              <a:rPr lang="en-GB" sz="2400"/>
              <a:t>This will lead to      </a:t>
            </a:r>
            <a:r>
              <a:rPr lang="en-GB" sz="2400" b="1" spc="300"/>
              <a:t>more/less  </a:t>
            </a:r>
            <a:r>
              <a:rPr lang="en-GB" sz="2400"/>
              <a:t>clouds</a:t>
            </a:r>
          </a:p>
          <a:p>
            <a:endParaRPr lang="en-GB" sz="2400"/>
          </a:p>
          <a:p>
            <a:r>
              <a:rPr lang="en-GB" sz="2400"/>
              <a:t>This means the weather will be </a:t>
            </a:r>
            <a:r>
              <a:rPr lang="en-GB" sz="2400" b="1" spc="300"/>
              <a:t>sunny/cloudy/rainy</a:t>
            </a:r>
          </a:p>
          <a:p>
            <a:endParaRPr lang="en-GB" sz="2400"/>
          </a:p>
          <a:p>
            <a:r>
              <a:rPr lang="en-GB" sz="2400"/>
              <a:t>Temperature will be  </a:t>
            </a:r>
            <a:r>
              <a:rPr lang="en-GB" sz="2400" b="1" spc="300"/>
              <a:t>cold/mild/ warm/hot</a:t>
            </a:r>
          </a:p>
          <a:p>
            <a:endParaRPr lang="en-GB" sz="2400"/>
          </a:p>
          <a:p>
            <a:r>
              <a:rPr lang="en-GB" sz="2400"/>
              <a:t>Rainfall will  	</a:t>
            </a:r>
            <a:r>
              <a:rPr lang="en-GB" sz="2400" b="1" spc="300"/>
              <a:t>heavy/slight/dry</a:t>
            </a:r>
          </a:p>
        </p:txBody>
      </p:sp>
      <p:sp>
        <p:nvSpPr>
          <p:cNvPr id="4" name="Title 1">
            <a:extLst>
              <a:ext uri="{FF2B5EF4-FFF2-40B4-BE49-F238E27FC236}">
                <a16:creationId xmlns="" xmlns:a16="http://schemas.microsoft.com/office/drawing/2014/main" id="{DF7E8D25-DA35-43AC-B185-D83ECA30AC4A}"/>
              </a:ext>
            </a:extLst>
          </p:cNvPr>
          <p:cNvSpPr txBox="1">
            <a:spLocks/>
          </p:cNvSpPr>
          <p:nvPr/>
        </p:nvSpPr>
        <p:spPr>
          <a:xfrm>
            <a:off x="358422" y="238126"/>
            <a:ext cx="7165784" cy="76376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Weather forecast for one day</a:t>
            </a:r>
          </a:p>
        </p:txBody>
      </p:sp>
    </p:spTree>
    <p:extLst>
      <p:ext uri="{BB962C8B-B14F-4D97-AF65-F5344CB8AC3E}">
        <p14:creationId xmlns:p14="http://schemas.microsoft.com/office/powerpoint/2010/main" val="266034729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422" y="238126"/>
            <a:ext cx="7165784" cy="763764"/>
          </a:xfrm>
        </p:spPr>
        <p:txBody>
          <a:bodyPr>
            <a:normAutofit/>
          </a:bodyPr>
          <a:lstStyle/>
          <a:p>
            <a:r>
              <a:rPr lang="en-US"/>
              <a:t>Weather recording for one day</a:t>
            </a:r>
          </a:p>
        </p:txBody>
      </p:sp>
      <p:graphicFrame>
        <p:nvGraphicFramePr>
          <p:cNvPr id="3" name="Table 2"/>
          <p:cNvGraphicFramePr>
            <a:graphicFrameLocks noGrp="1"/>
          </p:cNvGraphicFramePr>
          <p:nvPr>
            <p:extLst>
              <p:ext uri="{D42A27DB-BD31-4B8C-83A1-F6EECF244321}">
                <p14:modId xmlns:p14="http://schemas.microsoft.com/office/powerpoint/2010/main" val="106120806"/>
              </p:ext>
            </p:extLst>
          </p:nvPr>
        </p:nvGraphicFramePr>
        <p:xfrm>
          <a:off x="2384778" y="1030105"/>
          <a:ext cx="3372556" cy="5465873"/>
        </p:xfrm>
        <a:graphic>
          <a:graphicData uri="http://schemas.openxmlformats.org/drawingml/2006/table">
            <a:tbl>
              <a:tblPr firstRow="1" bandRow="1">
                <a:tableStyleId>{F2DE63D5-997A-4646-A377-4702673A728D}</a:tableStyleId>
              </a:tblPr>
              <a:tblGrid>
                <a:gridCol w="1405231">
                  <a:extLst>
                    <a:ext uri="{9D8B030D-6E8A-4147-A177-3AD203B41FA5}">
                      <a16:colId xmlns="" xmlns:a16="http://schemas.microsoft.com/office/drawing/2014/main" val="20000"/>
                    </a:ext>
                  </a:extLst>
                </a:gridCol>
                <a:gridCol w="1967325">
                  <a:extLst>
                    <a:ext uri="{9D8B030D-6E8A-4147-A177-3AD203B41FA5}">
                      <a16:colId xmlns="" xmlns:a16="http://schemas.microsoft.com/office/drawing/2014/main" val="20001"/>
                    </a:ext>
                  </a:extLst>
                </a:gridCol>
              </a:tblGrid>
              <a:tr h="597959">
                <a:tc>
                  <a:txBody>
                    <a:bodyPr/>
                    <a:lstStyle/>
                    <a:p>
                      <a:r>
                        <a:rPr lang="en-US">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rPr>
                        <a:t>Recording</a:t>
                      </a:r>
                    </a:p>
                    <a:p>
                      <a:endParaRPr lang="en-US"/>
                    </a:p>
                  </a:txBody>
                  <a:tcPr>
                    <a:solidFill>
                      <a:schemeClr val="bg1"/>
                    </a:solidFill>
                  </a:tcPr>
                </a:tc>
                <a:extLst>
                  <a:ext uri="{0D108BD9-81ED-4DB2-BD59-A6C34878D82A}">
                    <a16:rowId xmlns="" xmlns:a16="http://schemas.microsoft.com/office/drawing/2014/main" val="10000"/>
                  </a:ext>
                </a:extLst>
              </a:tr>
              <a:tr h="597959">
                <a:tc>
                  <a:txBody>
                    <a:bodyPr/>
                    <a:lstStyle/>
                    <a:p>
                      <a:r>
                        <a:rPr lang="en-US"/>
                        <a:t>Temperature</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1"/>
                  </a:ext>
                </a:extLst>
              </a:tr>
              <a:tr h="597959">
                <a:tc>
                  <a:txBody>
                    <a:bodyPr/>
                    <a:lstStyle/>
                    <a:p>
                      <a:r>
                        <a:rPr lang="en-US"/>
                        <a:t>Rainfall</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2"/>
                  </a:ext>
                </a:extLst>
              </a:tr>
              <a:tr h="597959">
                <a:tc>
                  <a:txBody>
                    <a:bodyPr/>
                    <a:lstStyle/>
                    <a:p>
                      <a:r>
                        <a:rPr lang="en-US"/>
                        <a:t>Wind speed</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3"/>
                  </a:ext>
                </a:extLst>
              </a:tr>
              <a:tr h="597959">
                <a:tc>
                  <a:txBody>
                    <a:bodyPr/>
                    <a:lstStyle/>
                    <a:p>
                      <a:r>
                        <a:rPr lang="en-US"/>
                        <a:t>Wind direction</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4"/>
                  </a:ext>
                </a:extLst>
              </a:tr>
              <a:tr h="597959">
                <a:tc>
                  <a:txBody>
                    <a:bodyPr/>
                    <a:lstStyle/>
                    <a:p>
                      <a:r>
                        <a:rPr lang="en-US"/>
                        <a:t>Pressure</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5"/>
                  </a:ext>
                </a:extLst>
              </a:tr>
              <a:tr h="597959">
                <a:tc>
                  <a:txBody>
                    <a:bodyPr/>
                    <a:lstStyle/>
                    <a:p>
                      <a:r>
                        <a:rPr lang="en-US"/>
                        <a:t>Cloud type</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6"/>
                  </a:ext>
                </a:extLst>
              </a:tr>
              <a:tr h="597959">
                <a:tc>
                  <a:txBody>
                    <a:bodyPr/>
                    <a:lstStyle/>
                    <a:p>
                      <a:r>
                        <a:rPr lang="en-US"/>
                        <a:t>Cloud height</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7"/>
                  </a:ext>
                </a:extLst>
              </a:tr>
              <a:tr h="597959">
                <a:tc>
                  <a:txBody>
                    <a:bodyPr/>
                    <a:lstStyle/>
                    <a:p>
                      <a:r>
                        <a:rPr lang="en-US"/>
                        <a:t>Cloud cover</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8"/>
                  </a:ext>
                </a:extLst>
              </a:tr>
            </a:tbl>
          </a:graphicData>
        </a:graphic>
      </p:graphicFrame>
      <p:sp>
        <p:nvSpPr>
          <p:cNvPr id="4" name="TextBox 3"/>
          <p:cNvSpPr txBox="1"/>
          <p:nvPr/>
        </p:nvSpPr>
        <p:spPr>
          <a:xfrm>
            <a:off x="381000" y="1058333"/>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t>Date</a:t>
            </a:r>
          </a:p>
          <a:p>
            <a:endParaRPr lang="en-US"/>
          </a:p>
          <a:p>
            <a:r>
              <a:rPr lang="en-US"/>
              <a:t>Time</a:t>
            </a:r>
          </a:p>
          <a:p>
            <a:endParaRPr lang="en-US"/>
          </a:p>
          <a:p>
            <a:r>
              <a:rPr lang="en-US"/>
              <a:t>General weather description</a:t>
            </a:r>
          </a:p>
          <a:p>
            <a:endParaRPr lang="en-US"/>
          </a:p>
          <a:p>
            <a:endParaRPr lang="en-US"/>
          </a:p>
          <a:p>
            <a:endParaRPr lang="en-US"/>
          </a:p>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500640346"/>
              </p:ext>
            </p:extLst>
          </p:nvPr>
        </p:nvGraphicFramePr>
        <p:xfrm>
          <a:off x="8015111" y="1069614"/>
          <a:ext cx="3666066" cy="5423752"/>
        </p:xfrm>
        <a:graphic>
          <a:graphicData uri="http://schemas.openxmlformats.org/drawingml/2006/table">
            <a:tbl>
              <a:tblPr firstRow="1" bandRow="1">
                <a:tableStyleId>{F2DE63D5-997A-4646-A377-4702673A728D}</a:tableStyleId>
              </a:tblPr>
              <a:tblGrid>
                <a:gridCol w="1596598">
                  <a:extLst>
                    <a:ext uri="{9D8B030D-6E8A-4147-A177-3AD203B41FA5}">
                      <a16:colId xmlns="" xmlns:a16="http://schemas.microsoft.com/office/drawing/2014/main" val="20000"/>
                    </a:ext>
                  </a:extLst>
                </a:gridCol>
                <a:gridCol w="2069468">
                  <a:extLst>
                    <a:ext uri="{9D8B030D-6E8A-4147-A177-3AD203B41FA5}">
                      <a16:colId xmlns="" xmlns:a16="http://schemas.microsoft.com/office/drawing/2014/main" val="20001"/>
                    </a:ext>
                  </a:extLst>
                </a:gridCol>
              </a:tblGrid>
              <a:tr h="597959">
                <a:tc>
                  <a:txBody>
                    <a:bodyPr/>
                    <a:lstStyle/>
                    <a:p>
                      <a:r>
                        <a:rPr lang="en-US">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rPr>
                        <a:t>Recording</a:t>
                      </a:r>
                    </a:p>
                    <a:p>
                      <a:endParaRPr lang="en-US"/>
                    </a:p>
                  </a:txBody>
                  <a:tcPr>
                    <a:solidFill>
                      <a:schemeClr val="bg1"/>
                    </a:solidFill>
                  </a:tcPr>
                </a:tc>
                <a:extLst>
                  <a:ext uri="{0D108BD9-81ED-4DB2-BD59-A6C34878D82A}">
                    <a16:rowId xmlns="" xmlns:a16="http://schemas.microsoft.com/office/drawing/2014/main" val="10000"/>
                  </a:ext>
                </a:extLst>
              </a:tr>
              <a:tr h="597959">
                <a:tc>
                  <a:txBody>
                    <a:bodyPr/>
                    <a:lstStyle/>
                    <a:p>
                      <a:r>
                        <a:rPr lang="en-US"/>
                        <a:t>Temperature</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1"/>
                  </a:ext>
                </a:extLst>
              </a:tr>
              <a:tr h="597959">
                <a:tc>
                  <a:txBody>
                    <a:bodyPr/>
                    <a:lstStyle/>
                    <a:p>
                      <a:r>
                        <a:rPr lang="en-US"/>
                        <a:t>Rainfall</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2"/>
                  </a:ext>
                </a:extLst>
              </a:tr>
              <a:tr h="597959">
                <a:tc>
                  <a:txBody>
                    <a:bodyPr/>
                    <a:lstStyle/>
                    <a:p>
                      <a:r>
                        <a:rPr lang="en-US"/>
                        <a:t>Wind speed</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3"/>
                  </a:ext>
                </a:extLst>
              </a:tr>
              <a:tr h="597959">
                <a:tc>
                  <a:txBody>
                    <a:bodyPr/>
                    <a:lstStyle/>
                    <a:p>
                      <a:r>
                        <a:rPr lang="en-US"/>
                        <a:t>Wind direction</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4"/>
                  </a:ext>
                </a:extLst>
              </a:tr>
              <a:tr h="597959">
                <a:tc>
                  <a:txBody>
                    <a:bodyPr/>
                    <a:lstStyle/>
                    <a:p>
                      <a:r>
                        <a:rPr lang="en-US"/>
                        <a:t>Pressure</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5"/>
                  </a:ext>
                </a:extLst>
              </a:tr>
              <a:tr h="597959">
                <a:tc>
                  <a:txBody>
                    <a:bodyPr/>
                    <a:lstStyle/>
                    <a:p>
                      <a:r>
                        <a:rPr lang="en-US"/>
                        <a:t>Cloud type</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6"/>
                  </a:ext>
                </a:extLst>
              </a:tr>
              <a:tr h="597959">
                <a:tc>
                  <a:txBody>
                    <a:bodyPr/>
                    <a:lstStyle/>
                    <a:p>
                      <a:r>
                        <a:rPr lang="en-US"/>
                        <a:t>Cloud height</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7"/>
                  </a:ext>
                </a:extLst>
              </a:tr>
              <a:tr h="597959">
                <a:tc>
                  <a:txBody>
                    <a:bodyPr/>
                    <a:lstStyle/>
                    <a:p>
                      <a:r>
                        <a:rPr lang="en-US"/>
                        <a:t>Cloud cover</a:t>
                      </a:r>
                    </a:p>
                  </a:txBody>
                  <a:tcPr>
                    <a:solidFill>
                      <a:schemeClr val="bg1"/>
                    </a:solidFill>
                  </a:tcPr>
                </a:tc>
                <a:tc>
                  <a:txBody>
                    <a:bodyPr/>
                    <a:lstStyle/>
                    <a:p>
                      <a:endParaRPr lang="en-US"/>
                    </a:p>
                  </a:txBody>
                  <a:tcPr>
                    <a:solidFill>
                      <a:schemeClr val="bg1"/>
                    </a:solidFill>
                  </a:tcPr>
                </a:tc>
                <a:extLst>
                  <a:ext uri="{0D108BD9-81ED-4DB2-BD59-A6C34878D82A}">
                    <a16:rowId xmlns="" xmlns:a16="http://schemas.microsoft.com/office/drawing/2014/main" val="10008"/>
                  </a:ext>
                </a:extLst>
              </a:tr>
            </a:tbl>
          </a:graphicData>
        </a:graphic>
      </p:graphicFrame>
      <p:sp>
        <p:nvSpPr>
          <p:cNvPr id="6" name="TextBox 5"/>
          <p:cNvSpPr txBox="1"/>
          <p:nvPr/>
        </p:nvSpPr>
        <p:spPr>
          <a:xfrm>
            <a:off x="6036733" y="1055510"/>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t>Date</a:t>
            </a:r>
          </a:p>
          <a:p>
            <a:endParaRPr lang="en-US"/>
          </a:p>
          <a:p>
            <a:r>
              <a:rPr lang="en-US"/>
              <a:t>Time</a:t>
            </a:r>
          </a:p>
          <a:p>
            <a:endParaRPr lang="en-US"/>
          </a:p>
          <a:p>
            <a:r>
              <a:rPr lang="en-US"/>
              <a:t>General weather description</a:t>
            </a:r>
          </a:p>
          <a:p>
            <a:endParaRPr lang="en-US"/>
          </a:p>
          <a:p>
            <a:endParaRPr lang="en-US"/>
          </a:p>
          <a:p>
            <a:endParaRPr lang="en-US"/>
          </a:p>
          <a:p>
            <a:endParaRPr lang="en-US"/>
          </a:p>
        </p:txBody>
      </p:sp>
      <p:sp>
        <p:nvSpPr>
          <p:cNvPr id="7" name="TextBox 6">
            <a:hlinkClick r:id="rId2" action="ppaction://hlinksldjump"/>
          </p:cNvPr>
          <p:cNvSpPr txBox="1"/>
          <p:nvPr/>
        </p:nvSpPr>
        <p:spPr>
          <a:xfrm>
            <a:off x="367252" y="5278327"/>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a:t>Finished Task </a:t>
            </a:r>
            <a:r>
              <a:rPr lang="en-US" sz="2400" b="1"/>
              <a:t>return to tasks</a:t>
            </a:r>
          </a:p>
        </p:txBody>
      </p:sp>
    </p:spTree>
    <p:extLst>
      <p:ext uri="{BB962C8B-B14F-4D97-AF65-F5344CB8AC3E}">
        <p14:creationId xmlns:p14="http://schemas.microsoft.com/office/powerpoint/2010/main" val="138771824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1E0A21-58F8-43DA-8874-09F3F447DAD4}"/>
              </a:ext>
            </a:extLst>
          </p:cNvPr>
          <p:cNvSpPr>
            <a:spLocks noGrp="1"/>
          </p:cNvSpPr>
          <p:nvPr>
            <p:ph type="ctrTitle"/>
          </p:nvPr>
        </p:nvSpPr>
        <p:spPr/>
        <p:txBody>
          <a:bodyPr>
            <a:normAutofit/>
          </a:bodyPr>
          <a:lstStyle/>
          <a:p>
            <a:r>
              <a:rPr lang="en-GB" dirty="0" smtClean="0"/>
              <a:t>Pole to Pole</a:t>
            </a:r>
            <a:endParaRPr lang="en-GB" dirty="0"/>
          </a:p>
        </p:txBody>
      </p:sp>
      <p:sp>
        <p:nvSpPr>
          <p:cNvPr id="3" name="Subtitle 2">
            <a:extLst>
              <a:ext uri="{FF2B5EF4-FFF2-40B4-BE49-F238E27FC236}">
                <a16:creationId xmlns:a16="http://schemas.microsoft.com/office/drawing/2014/main" xmlns="" id="{B8F8AA5A-5C25-4273-8468-2335E4A48953}"/>
              </a:ext>
            </a:extLst>
          </p:cNvPr>
          <p:cNvSpPr>
            <a:spLocks noGrp="1"/>
          </p:cNvSpPr>
          <p:nvPr>
            <p:ph type="subTitle" idx="1"/>
          </p:nvPr>
        </p:nvSpPr>
        <p:spPr>
          <a:xfrm>
            <a:off x="1524000" y="3602037"/>
            <a:ext cx="9144000" cy="2198185"/>
          </a:xfrm>
        </p:spPr>
        <p:txBody>
          <a:bodyPr>
            <a:normAutofit/>
          </a:bodyPr>
          <a:lstStyle/>
          <a:p>
            <a:r>
              <a:rPr lang="en-GB" b="1" dirty="0" smtClean="0"/>
              <a:t>Learning Intent: To find out about the difference in countries along one line of longitude</a:t>
            </a:r>
          </a:p>
          <a:p>
            <a:r>
              <a:rPr lang="en-GB" b="1" dirty="0" smtClean="0"/>
              <a:t>Success criteria: </a:t>
            </a:r>
            <a:r>
              <a:rPr lang="en-GB" b="1" dirty="0"/>
              <a:t>3</a:t>
            </a:r>
            <a:r>
              <a:rPr lang="en-GB" b="1" dirty="0" smtClean="0"/>
              <a:t> postcards or 3 diary entries describing what you would see and experience in each country.</a:t>
            </a:r>
          </a:p>
        </p:txBody>
      </p:sp>
    </p:spTree>
    <p:extLst>
      <p:ext uri="{BB962C8B-B14F-4D97-AF65-F5344CB8AC3E}">
        <p14:creationId xmlns:p14="http://schemas.microsoft.com/office/powerpoint/2010/main" val="233714368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60649"/>
            <a:ext cx="11920240" cy="1597102"/>
            <a:chOff x="0" y="260649"/>
            <a:chExt cx="8940180" cy="1597102"/>
          </a:xfrm>
        </p:grpSpPr>
        <p:cxnSp>
          <p:nvCxnSpPr>
            <p:cNvPr id="5" name="Straight Connector 4"/>
            <p:cNvCxnSpPr/>
            <p:nvPr/>
          </p:nvCxnSpPr>
          <p:spPr>
            <a:xfrm>
              <a:off x="0" y="836712"/>
              <a:ext cx="6084168" cy="0"/>
            </a:xfrm>
            <a:prstGeom prst="line">
              <a:avLst/>
            </a:prstGeom>
          </p:spPr>
          <p:style>
            <a:lnRef idx="3">
              <a:schemeClr val="accent3"/>
            </a:lnRef>
            <a:fillRef idx="0">
              <a:schemeClr val="accent3"/>
            </a:fillRef>
            <a:effectRef idx="2">
              <a:schemeClr val="accent3"/>
            </a:effectRef>
            <a:fontRef idx="minor">
              <a:schemeClr val="tx1"/>
            </a:fontRef>
          </p:style>
        </p:cxnSp>
        <p:pic>
          <p:nvPicPr>
            <p:cNvPr id="6" name="Picture 2" descr="http://geographyworldonline.com/tutorial/latitudelongitud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260649"/>
              <a:ext cx="2928020" cy="1597102"/>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Picture 5" descr="http://www.hdwallpapers3d.com/wp-content/uploads/2013/05/world_ma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534" y="2406650"/>
            <a:ext cx="10081684" cy="4172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719202" y="1612958"/>
            <a:ext cx="7084902" cy="646331"/>
          </a:xfrm>
          <a:prstGeom prst="rect">
            <a:avLst/>
          </a:prstGeom>
          <a:noFill/>
        </p:spPr>
        <p:txBody>
          <a:bodyPr wrap="square" rtlCol="0">
            <a:spAutoFit/>
          </a:bodyPr>
          <a:lstStyle/>
          <a:p>
            <a:pPr algn="ctr"/>
            <a:r>
              <a:rPr lang="en-GB" b="1" dirty="0" smtClean="0">
                <a:latin typeface="Comic Sans MS" panose="030F0702030302020204" pitchFamily="66" charset="0"/>
              </a:rPr>
              <a:t>Which lines do you think we are going to use in our Pole to Pole project?</a:t>
            </a:r>
            <a:endParaRPr lang="en-GB" b="1" dirty="0">
              <a:latin typeface="Comic Sans MS" panose="030F0702030302020204" pitchFamily="66" charset="0"/>
            </a:endParaRPr>
          </a:p>
        </p:txBody>
      </p:sp>
      <p:sp>
        <p:nvSpPr>
          <p:cNvPr id="9" name="Title 1"/>
          <p:cNvSpPr>
            <a:spLocks noGrp="1"/>
          </p:cNvSpPr>
          <p:nvPr>
            <p:ph type="title"/>
          </p:nvPr>
        </p:nvSpPr>
        <p:spPr>
          <a:xfrm>
            <a:off x="581482" y="21412"/>
            <a:ext cx="5784219" cy="993403"/>
          </a:xfrm>
        </p:spPr>
        <p:txBody>
          <a:bodyPr>
            <a:normAutofit/>
          </a:bodyPr>
          <a:lstStyle/>
          <a:p>
            <a:r>
              <a:rPr lang="en-GB" altLang="en-US" sz="2400" b="1" dirty="0" smtClean="0">
                <a:latin typeface="Comic Sans MS" pitchFamily="66" charset="0"/>
              </a:rPr>
              <a:t>Introducing Pole to Pole project</a:t>
            </a:r>
            <a:endParaRPr lang="en-GB" altLang="en-US" sz="1800" b="1" i="1" dirty="0" smtClean="0">
              <a:latin typeface="Comic Sans MS" pitchFamily="66" charset="0"/>
            </a:endParaRPr>
          </a:p>
        </p:txBody>
      </p:sp>
      <p:sp>
        <p:nvSpPr>
          <p:cNvPr id="10" name="Rectangle 9"/>
          <p:cNvSpPr/>
          <p:nvPr/>
        </p:nvSpPr>
        <p:spPr>
          <a:xfrm>
            <a:off x="232443" y="952104"/>
            <a:ext cx="7680853" cy="461665"/>
          </a:xfrm>
          <a:prstGeom prst="rect">
            <a:avLst/>
          </a:prstGeom>
        </p:spPr>
        <p:txBody>
          <a:bodyPr wrap="square">
            <a:spAutoFit/>
          </a:bodyPr>
          <a:lstStyle/>
          <a:p>
            <a:pPr algn="ctr"/>
            <a:r>
              <a:rPr lang="en-GB" altLang="en-US" sz="2400" dirty="0" smtClean="0">
                <a:latin typeface="Comic Sans MS" pitchFamily="66" charset="0"/>
              </a:rPr>
              <a:t>- </a:t>
            </a:r>
            <a:r>
              <a:rPr lang="en-GB" altLang="en-US" i="1" dirty="0">
                <a:latin typeface="Comic Sans MS" pitchFamily="66" charset="0"/>
              </a:rPr>
              <a:t>studying fantastic places across the globe.</a:t>
            </a:r>
            <a:endParaRPr lang="en-GB" dirty="0"/>
          </a:p>
        </p:txBody>
      </p:sp>
      <p:sp>
        <p:nvSpPr>
          <p:cNvPr id="11" name="Text Box 103"/>
          <p:cNvSpPr txBox="1">
            <a:spLocks noChangeArrowheads="1"/>
          </p:cNvSpPr>
          <p:nvPr/>
        </p:nvSpPr>
        <p:spPr bwMode="auto">
          <a:xfrm>
            <a:off x="4873284" y="2283827"/>
            <a:ext cx="1964267" cy="369332"/>
          </a:xfrm>
          <a:prstGeom prst="rect">
            <a:avLst/>
          </a:prstGeom>
          <a:noFill/>
          <a:ln w="9525">
            <a:noFill/>
            <a:miter lim="800000"/>
            <a:headEnd/>
            <a:tailEnd/>
          </a:ln>
        </p:spPr>
        <p:txBody>
          <a:bodyPr>
            <a:spAutoFit/>
          </a:bodyPr>
          <a:lstStyle/>
          <a:p>
            <a:pPr algn="ctr">
              <a:spcBef>
                <a:spcPct val="50000"/>
              </a:spcBef>
            </a:pPr>
            <a:r>
              <a:rPr lang="en-GB" b="1" dirty="0">
                <a:solidFill>
                  <a:schemeClr val="accent2"/>
                </a:solidFill>
                <a:latin typeface="Comic Sans MS" pitchFamily="66" charset="0"/>
              </a:rPr>
              <a:t>North </a:t>
            </a:r>
            <a:r>
              <a:rPr lang="en-GB" b="1" dirty="0" smtClean="0">
                <a:solidFill>
                  <a:schemeClr val="accent2"/>
                </a:solidFill>
                <a:latin typeface="Comic Sans MS" pitchFamily="66" charset="0"/>
              </a:rPr>
              <a:t>Pole</a:t>
            </a:r>
            <a:endParaRPr lang="en-GB" b="1" dirty="0">
              <a:solidFill>
                <a:schemeClr val="accent2"/>
              </a:solidFill>
              <a:latin typeface="Comic Sans MS" pitchFamily="66" charset="0"/>
            </a:endParaRPr>
          </a:p>
        </p:txBody>
      </p:sp>
      <p:sp>
        <p:nvSpPr>
          <p:cNvPr id="2" name="Rectangle 1"/>
          <p:cNvSpPr/>
          <p:nvPr/>
        </p:nvSpPr>
        <p:spPr>
          <a:xfrm>
            <a:off x="5365886" y="6466975"/>
            <a:ext cx="1364977" cy="369332"/>
          </a:xfrm>
          <a:prstGeom prst="rect">
            <a:avLst/>
          </a:prstGeom>
          <a:solidFill>
            <a:schemeClr val="bg1"/>
          </a:solidFill>
        </p:spPr>
        <p:txBody>
          <a:bodyPr wrap="none">
            <a:spAutoFit/>
          </a:bodyPr>
          <a:lstStyle/>
          <a:p>
            <a:pPr algn="ctr">
              <a:spcBef>
                <a:spcPct val="50000"/>
              </a:spcBef>
            </a:pPr>
            <a:r>
              <a:rPr lang="en-GB" b="1" dirty="0" smtClean="0">
                <a:solidFill>
                  <a:schemeClr val="accent2"/>
                </a:solidFill>
                <a:latin typeface="Comic Sans MS" pitchFamily="66" charset="0"/>
              </a:rPr>
              <a:t>South </a:t>
            </a:r>
            <a:r>
              <a:rPr lang="en-GB" b="1" dirty="0">
                <a:solidFill>
                  <a:schemeClr val="accent2"/>
                </a:solidFill>
                <a:latin typeface="Comic Sans MS" pitchFamily="66" charset="0"/>
              </a:rPr>
              <a:t>Pole</a:t>
            </a:r>
          </a:p>
        </p:txBody>
      </p:sp>
      <p:cxnSp>
        <p:nvCxnSpPr>
          <p:cNvPr id="12" name="Straight Connector 11"/>
          <p:cNvCxnSpPr>
            <a:endCxn id="2" idx="0"/>
          </p:cNvCxnSpPr>
          <p:nvPr/>
        </p:nvCxnSpPr>
        <p:spPr>
          <a:xfrm>
            <a:off x="6031790" y="2653159"/>
            <a:ext cx="16585" cy="3813816"/>
          </a:xfrm>
          <a:prstGeom prst="line">
            <a:avLst/>
          </a:prstGeom>
        </p:spPr>
        <p:style>
          <a:lnRef idx="3">
            <a:schemeClr val="dk1"/>
          </a:lnRef>
          <a:fillRef idx="0">
            <a:schemeClr val="dk1"/>
          </a:fillRef>
          <a:effectRef idx="2">
            <a:schemeClr val="dk1"/>
          </a:effectRef>
          <a:fontRef idx="minor">
            <a:schemeClr val="tx1"/>
          </a:fontRef>
        </p:style>
      </p:cxnSp>
      <p:cxnSp>
        <p:nvCxnSpPr>
          <p:cNvPr id="13" name="Straight Connector 12"/>
          <p:cNvCxnSpPr/>
          <p:nvPr/>
        </p:nvCxnSpPr>
        <p:spPr>
          <a:xfrm>
            <a:off x="8400256" y="2659729"/>
            <a:ext cx="0" cy="3807246"/>
          </a:xfrm>
          <a:prstGeom prst="line">
            <a:avLst/>
          </a:prstGeom>
        </p:spPr>
        <p:style>
          <a:lnRef idx="3">
            <a:schemeClr val="dk1"/>
          </a:lnRef>
          <a:fillRef idx="0">
            <a:schemeClr val="dk1"/>
          </a:fillRef>
          <a:effectRef idx="2">
            <a:schemeClr val="dk1"/>
          </a:effectRef>
          <a:fontRef idx="minor">
            <a:schemeClr val="tx1"/>
          </a:fontRef>
        </p:style>
      </p:cxnSp>
      <p:sp>
        <p:nvSpPr>
          <p:cNvPr id="16" name="TextBox 15"/>
          <p:cNvSpPr txBox="1"/>
          <p:nvPr/>
        </p:nvSpPr>
        <p:spPr>
          <a:xfrm>
            <a:off x="9360363" y="2468494"/>
            <a:ext cx="1920213"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Comic Sans MS" panose="030F0702030302020204" pitchFamily="66" charset="0"/>
              </a:rPr>
              <a:t>Lines of Longitude!</a:t>
            </a:r>
            <a:endParaRPr lang="en-GB" b="1" dirty="0">
              <a:latin typeface="Comic Sans MS" panose="030F0702030302020204" pitchFamily="66" charset="0"/>
            </a:endParaRPr>
          </a:p>
        </p:txBody>
      </p:sp>
    </p:spTree>
    <p:extLst>
      <p:ext uri="{BB962C8B-B14F-4D97-AF65-F5344CB8AC3E}">
        <p14:creationId xmlns:p14="http://schemas.microsoft.com/office/powerpoint/2010/main" val="41830644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34504" y="260649"/>
            <a:ext cx="11185736" cy="1597102"/>
            <a:chOff x="0" y="260649"/>
            <a:chExt cx="8940180" cy="1597102"/>
          </a:xfrm>
        </p:grpSpPr>
        <p:cxnSp>
          <p:nvCxnSpPr>
            <p:cNvPr id="5" name="Straight Connector 4"/>
            <p:cNvCxnSpPr/>
            <p:nvPr/>
          </p:nvCxnSpPr>
          <p:spPr>
            <a:xfrm>
              <a:off x="0" y="836712"/>
              <a:ext cx="6084168" cy="0"/>
            </a:xfrm>
            <a:prstGeom prst="line">
              <a:avLst/>
            </a:prstGeom>
          </p:spPr>
          <p:style>
            <a:lnRef idx="3">
              <a:schemeClr val="accent3"/>
            </a:lnRef>
            <a:fillRef idx="0">
              <a:schemeClr val="accent3"/>
            </a:fillRef>
            <a:effectRef idx="2">
              <a:schemeClr val="accent3"/>
            </a:effectRef>
            <a:fontRef idx="minor">
              <a:schemeClr val="tx1"/>
            </a:fontRef>
          </p:style>
        </p:cxnSp>
        <p:pic>
          <p:nvPicPr>
            <p:cNvPr id="6" name="Picture 2" descr="http://geographyworldonline.com/tutorial/latitudelongitud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260649"/>
              <a:ext cx="2928020" cy="1597102"/>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itle 1"/>
          <p:cNvSpPr>
            <a:spLocks noGrp="1"/>
          </p:cNvSpPr>
          <p:nvPr>
            <p:ph type="title"/>
          </p:nvPr>
        </p:nvSpPr>
        <p:spPr>
          <a:xfrm>
            <a:off x="753937" y="0"/>
            <a:ext cx="9121013" cy="993403"/>
          </a:xfrm>
        </p:spPr>
        <p:txBody>
          <a:bodyPr>
            <a:normAutofit/>
          </a:bodyPr>
          <a:lstStyle/>
          <a:p>
            <a:r>
              <a:rPr lang="en-GB" altLang="en-US" sz="2400" b="1" dirty="0" smtClean="0">
                <a:latin typeface="Comic Sans MS" pitchFamily="66" charset="0"/>
              </a:rPr>
              <a:t>Introducing Pole to Pole project</a:t>
            </a:r>
            <a:endParaRPr lang="en-GB" altLang="en-US" sz="1800" b="1" i="1" dirty="0" smtClean="0">
              <a:latin typeface="Comic Sans MS" pitchFamily="66" charset="0"/>
            </a:endParaRPr>
          </a:p>
        </p:txBody>
      </p:sp>
      <p:sp>
        <p:nvSpPr>
          <p:cNvPr id="10" name="Rectangle 9"/>
          <p:cNvSpPr/>
          <p:nvPr/>
        </p:nvSpPr>
        <p:spPr>
          <a:xfrm>
            <a:off x="431371" y="1059201"/>
            <a:ext cx="7680853" cy="461665"/>
          </a:xfrm>
          <a:prstGeom prst="rect">
            <a:avLst/>
          </a:prstGeom>
        </p:spPr>
        <p:txBody>
          <a:bodyPr wrap="square">
            <a:spAutoFit/>
          </a:bodyPr>
          <a:lstStyle/>
          <a:p>
            <a:pPr algn="ctr"/>
            <a:r>
              <a:rPr lang="en-GB" altLang="en-US" sz="2400" dirty="0" smtClean="0">
                <a:latin typeface="Comic Sans MS" pitchFamily="66" charset="0"/>
              </a:rPr>
              <a:t>- </a:t>
            </a:r>
            <a:r>
              <a:rPr lang="en-GB" altLang="en-US" i="1" dirty="0">
                <a:latin typeface="Comic Sans MS" pitchFamily="66" charset="0"/>
              </a:rPr>
              <a:t>studying fantastic places across the globe.</a:t>
            </a:r>
            <a:endParaRPr lang="en-GB" dirty="0"/>
          </a:p>
        </p:txBody>
      </p:sp>
      <p:cxnSp>
        <p:nvCxnSpPr>
          <p:cNvPr id="12" name="Straight Connector 11"/>
          <p:cNvCxnSpPr/>
          <p:nvPr/>
        </p:nvCxnSpPr>
        <p:spPr>
          <a:xfrm>
            <a:off x="911425" y="2283444"/>
            <a:ext cx="16585" cy="3813817"/>
          </a:xfrm>
          <a:prstGeom prst="line">
            <a:avLst/>
          </a:prstGeom>
        </p:spPr>
        <p:style>
          <a:lnRef idx="3">
            <a:schemeClr val="dk1"/>
          </a:lnRef>
          <a:fillRef idx="0">
            <a:schemeClr val="dk1"/>
          </a:fillRef>
          <a:effectRef idx="2">
            <a:schemeClr val="dk1"/>
          </a:effectRef>
          <a:fontRef idx="minor">
            <a:schemeClr val="tx1"/>
          </a:fontRef>
        </p:style>
      </p:cxnSp>
      <p:cxnSp>
        <p:nvCxnSpPr>
          <p:cNvPr id="13" name="Straight Connector 12"/>
          <p:cNvCxnSpPr/>
          <p:nvPr/>
        </p:nvCxnSpPr>
        <p:spPr>
          <a:xfrm>
            <a:off x="4655840" y="2265855"/>
            <a:ext cx="0" cy="3807246"/>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8688288" y="2283443"/>
            <a:ext cx="0" cy="3807246"/>
          </a:xfrm>
          <a:prstGeom prst="line">
            <a:avLst/>
          </a:prstGeom>
        </p:spPr>
        <p:style>
          <a:lnRef idx="3">
            <a:schemeClr val="dk1"/>
          </a:lnRef>
          <a:fillRef idx="0">
            <a:schemeClr val="dk1"/>
          </a:fillRef>
          <a:effectRef idx="2">
            <a:schemeClr val="dk1"/>
          </a:effectRef>
          <a:fontRef idx="minor">
            <a:schemeClr val="tx1"/>
          </a:fontRef>
        </p:style>
      </p:cxnSp>
      <p:sp>
        <p:nvSpPr>
          <p:cNvPr id="3" name="TextBox 2"/>
          <p:cNvSpPr txBox="1"/>
          <p:nvPr/>
        </p:nvSpPr>
        <p:spPr>
          <a:xfrm>
            <a:off x="1103446" y="2283443"/>
            <a:ext cx="2784309" cy="369332"/>
          </a:xfrm>
          <a:prstGeom prst="rect">
            <a:avLst/>
          </a:prstGeom>
          <a:noFill/>
        </p:spPr>
        <p:txBody>
          <a:bodyPr wrap="square" rtlCol="0">
            <a:spAutoFit/>
          </a:bodyPr>
          <a:lstStyle/>
          <a:p>
            <a:r>
              <a:rPr lang="en-GB" b="1" dirty="0" smtClean="0">
                <a:latin typeface="Comic Sans MS" panose="030F0702030302020204" pitchFamily="66" charset="0"/>
              </a:rPr>
              <a:t>Line 1) 20</a:t>
            </a:r>
            <a:r>
              <a:rPr lang="en-GB" b="1" dirty="0" smtClean="0">
                <a:latin typeface="Comic Sans MS" panose="030F0702030302020204" pitchFamily="66" charset="0"/>
                <a:sym typeface="Symbol"/>
              </a:rPr>
              <a:t></a:t>
            </a:r>
            <a:r>
              <a:rPr lang="en-GB" b="1" dirty="0" smtClean="0">
                <a:latin typeface="Comic Sans MS" panose="030F0702030302020204" pitchFamily="66" charset="0"/>
              </a:rPr>
              <a:t> E</a:t>
            </a:r>
            <a:endParaRPr lang="en-GB" b="1" dirty="0">
              <a:latin typeface="Comic Sans MS" panose="030F0702030302020204" pitchFamily="66" charset="0"/>
            </a:endParaRPr>
          </a:p>
        </p:txBody>
      </p:sp>
      <p:sp>
        <p:nvSpPr>
          <p:cNvPr id="15" name="TextBox 14"/>
          <p:cNvSpPr txBox="1"/>
          <p:nvPr/>
        </p:nvSpPr>
        <p:spPr>
          <a:xfrm>
            <a:off x="4911511" y="2265855"/>
            <a:ext cx="2784309" cy="369332"/>
          </a:xfrm>
          <a:prstGeom prst="rect">
            <a:avLst/>
          </a:prstGeom>
          <a:noFill/>
        </p:spPr>
        <p:txBody>
          <a:bodyPr wrap="square" rtlCol="0">
            <a:spAutoFit/>
          </a:bodyPr>
          <a:lstStyle/>
          <a:p>
            <a:r>
              <a:rPr lang="en-GB" b="1" dirty="0" smtClean="0">
                <a:latin typeface="Comic Sans MS" panose="030F0702030302020204" pitchFamily="66" charset="0"/>
              </a:rPr>
              <a:t>Line 2) 120</a:t>
            </a:r>
            <a:r>
              <a:rPr lang="en-GB" b="1" dirty="0">
                <a:latin typeface="Comic Sans MS" panose="030F0702030302020204" pitchFamily="66" charset="0"/>
                <a:sym typeface="Symbol"/>
              </a:rPr>
              <a:t> </a:t>
            </a:r>
            <a:r>
              <a:rPr lang="en-GB" b="1" dirty="0" smtClean="0">
                <a:latin typeface="Comic Sans MS" panose="030F0702030302020204" pitchFamily="66" charset="0"/>
              </a:rPr>
              <a:t> E</a:t>
            </a:r>
            <a:endParaRPr lang="en-GB" b="1" dirty="0">
              <a:latin typeface="Comic Sans MS" panose="030F0702030302020204" pitchFamily="66" charset="0"/>
            </a:endParaRPr>
          </a:p>
        </p:txBody>
      </p:sp>
      <p:sp>
        <p:nvSpPr>
          <p:cNvPr id="16" name="TextBox 15"/>
          <p:cNvSpPr txBox="1"/>
          <p:nvPr/>
        </p:nvSpPr>
        <p:spPr>
          <a:xfrm>
            <a:off x="8880310" y="2265855"/>
            <a:ext cx="2784309" cy="923330"/>
          </a:xfrm>
          <a:prstGeom prst="rect">
            <a:avLst/>
          </a:prstGeom>
          <a:noFill/>
        </p:spPr>
        <p:txBody>
          <a:bodyPr wrap="square" rtlCol="0">
            <a:spAutoFit/>
          </a:bodyPr>
          <a:lstStyle/>
          <a:p>
            <a:r>
              <a:rPr lang="en-GB" b="1" dirty="0" smtClean="0">
                <a:latin typeface="Comic Sans MS" panose="030F0702030302020204" pitchFamily="66" charset="0"/>
              </a:rPr>
              <a:t>Line 3</a:t>
            </a:r>
            <a:r>
              <a:rPr lang="en-GB" b="1" dirty="0">
                <a:latin typeface="Comic Sans MS" panose="030F0702030302020204" pitchFamily="66" charset="0"/>
              </a:rPr>
              <a:t>) Choose your own</a:t>
            </a:r>
          </a:p>
          <a:p>
            <a:endParaRPr lang="en-GB" b="1" dirty="0">
              <a:latin typeface="Comic Sans MS" panose="030F0702030302020204" pitchFamily="66" charset="0"/>
            </a:endParaRPr>
          </a:p>
        </p:txBody>
      </p:sp>
      <p:sp>
        <p:nvSpPr>
          <p:cNvPr id="17" name="TextBox 16"/>
          <p:cNvSpPr txBox="1"/>
          <p:nvPr/>
        </p:nvSpPr>
        <p:spPr>
          <a:xfrm>
            <a:off x="1103446" y="2924944"/>
            <a:ext cx="2784309" cy="1754326"/>
          </a:xfrm>
          <a:prstGeom prst="rect">
            <a:avLst/>
          </a:prstGeom>
          <a:noFill/>
        </p:spPr>
        <p:txBody>
          <a:bodyPr wrap="square" rtlCol="0">
            <a:spAutoFit/>
          </a:bodyPr>
          <a:lstStyle/>
          <a:p>
            <a:r>
              <a:rPr lang="en-GB" dirty="0" smtClean="0">
                <a:latin typeface="Comic Sans MS" panose="030F0702030302020204" pitchFamily="66" charset="0"/>
              </a:rPr>
              <a:t>Countries along this line:</a:t>
            </a: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smtClean="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p:txBody>
      </p:sp>
      <p:sp>
        <p:nvSpPr>
          <p:cNvPr id="18" name="TextBox 17"/>
          <p:cNvSpPr txBox="1"/>
          <p:nvPr/>
        </p:nvSpPr>
        <p:spPr>
          <a:xfrm>
            <a:off x="4911511" y="2780928"/>
            <a:ext cx="2784309" cy="1754326"/>
          </a:xfrm>
          <a:prstGeom prst="rect">
            <a:avLst/>
          </a:prstGeom>
          <a:noFill/>
        </p:spPr>
        <p:txBody>
          <a:bodyPr wrap="square" rtlCol="0">
            <a:spAutoFit/>
          </a:bodyPr>
          <a:lstStyle/>
          <a:p>
            <a:r>
              <a:rPr lang="en-GB" dirty="0" smtClean="0">
                <a:latin typeface="Comic Sans MS" panose="030F0702030302020204" pitchFamily="66" charset="0"/>
              </a:rPr>
              <a:t>Countries along this line:</a:t>
            </a: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smtClean="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p:txBody>
      </p:sp>
      <p:sp>
        <p:nvSpPr>
          <p:cNvPr id="19" name="TextBox 18"/>
          <p:cNvSpPr txBox="1"/>
          <p:nvPr/>
        </p:nvSpPr>
        <p:spPr>
          <a:xfrm>
            <a:off x="8902318" y="3226036"/>
            <a:ext cx="2784309" cy="2862322"/>
          </a:xfrm>
          <a:prstGeom prst="rect">
            <a:avLst/>
          </a:prstGeom>
          <a:noFill/>
        </p:spPr>
        <p:txBody>
          <a:bodyPr wrap="square" rtlCol="0">
            <a:spAutoFit/>
          </a:bodyPr>
          <a:lstStyle/>
          <a:p>
            <a:r>
              <a:rPr lang="en-GB" dirty="0" smtClean="0">
                <a:latin typeface="Comic Sans MS" panose="030F0702030302020204" pitchFamily="66" charset="0"/>
              </a:rPr>
              <a:t>Countries along this line:</a:t>
            </a:r>
          </a:p>
          <a:p>
            <a:endParaRPr lang="en-GB" dirty="0">
              <a:latin typeface="Comic Sans MS" panose="030F0702030302020204" pitchFamily="66" charset="0"/>
            </a:endParaRPr>
          </a:p>
          <a:p>
            <a:r>
              <a:rPr lang="en-GB" dirty="0" smtClean="0">
                <a:latin typeface="Comic Sans MS" panose="030F0702030302020204" pitchFamily="66" charset="0"/>
              </a:rPr>
              <a:t>Find 4 countries along your chosen line of longitude.</a:t>
            </a: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smtClean="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p:txBody>
      </p:sp>
      <p:sp>
        <p:nvSpPr>
          <p:cNvPr id="20" name="TextBox 19"/>
          <p:cNvSpPr txBox="1"/>
          <p:nvPr/>
        </p:nvSpPr>
        <p:spPr>
          <a:xfrm>
            <a:off x="2799276" y="6237312"/>
            <a:ext cx="7008779"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en-GB" sz="2800" dirty="0" smtClean="0">
                <a:latin typeface="Comic Sans MS" panose="030F0702030302020204" pitchFamily="66" charset="0"/>
              </a:rPr>
              <a:t>Choose your line of longitude!</a:t>
            </a:r>
            <a:endParaRPr lang="en-GB" sz="2800" dirty="0">
              <a:latin typeface="Comic Sans MS" panose="030F0702030302020204" pitchFamily="66" charset="0"/>
            </a:endParaRPr>
          </a:p>
        </p:txBody>
      </p:sp>
      <p:sp>
        <p:nvSpPr>
          <p:cNvPr id="2" name="TextBox 1"/>
          <p:cNvSpPr txBox="1"/>
          <p:nvPr/>
        </p:nvSpPr>
        <p:spPr>
          <a:xfrm>
            <a:off x="5019353" y="3796590"/>
            <a:ext cx="2568624" cy="1477328"/>
          </a:xfrm>
          <a:prstGeom prst="rect">
            <a:avLst/>
          </a:prstGeom>
          <a:noFill/>
        </p:spPr>
        <p:txBody>
          <a:bodyPr wrap="square" rtlCol="0">
            <a:spAutoFit/>
          </a:bodyPr>
          <a:lstStyle/>
          <a:p>
            <a:r>
              <a:rPr lang="en-GB" b="1" dirty="0" smtClean="0">
                <a:latin typeface="Comic Sans MS" pitchFamily="66" charset="0"/>
              </a:rPr>
              <a:t>120 degrees E</a:t>
            </a:r>
          </a:p>
          <a:p>
            <a:r>
              <a:rPr lang="en-GB" dirty="0" smtClean="0">
                <a:latin typeface="Comic Sans MS" pitchFamily="66" charset="0"/>
              </a:rPr>
              <a:t>Russia</a:t>
            </a:r>
          </a:p>
          <a:p>
            <a:r>
              <a:rPr lang="en-GB" dirty="0" smtClean="0">
                <a:latin typeface="Comic Sans MS" pitchFamily="66" charset="0"/>
              </a:rPr>
              <a:t>China</a:t>
            </a:r>
          </a:p>
          <a:p>
            <a:r>
              <a:rPr lang="en-GB" dirty="0" smtClean="0">
                <a:latin typeface="Comic Sans MS" pitchFamily="66" charset="0"/>
              </a:rPr>
              <a:t>Philippines</a:t>
            </a:r>
          </a:p>
          <a:p>
            <a:r>
              <a:rPr lang="en-GB" dirty="0" smtClean="0">
                <a:latin typeface="Comic Sans MS" pitchFamily="66" charset="0"/>
              </a:rPr>
              <a:t>Australia</a:t>
            </a:r>
            <a:endParaRPr lang="en-GB" dirty="0">
              <a:latin typeface="Comic Sans MS" pitchFamily="66" charset="0"/>
            </a:endParaRPr>
          </a:p>
        </p:txBody>
      </p:sp>
      <p:sp>
        <p:nvSpPr>
          <p:cNvPr id="21" name="TextBox 20"/>
          <p:cNvSpPr txBox="1"/>
          <p:nvPr/>
        </p:nvSpPr>
        <p:spPr>
          <a:xfrm>
            <a:off x="1319131" y="3802107"/>
            <a:ext cx="2568624" cy="1477328"/>
          </a:xfrm>
          <a:prstGeom prst="rect">
            <a:avLst/>
          </a:prstGeom>
          <a:noFill/>
        </p:spPr>
        <p:txBody>
          <a:bodyPr wrap="square" rtlCol="0">
            <a:spAutoFit/>
          </a:bodyPr>
          <a:lstStyle/>
          <a:p>
            <a:r>
              <a:rPr lang="en-GB" b="1" dirty="0" smtClean="0">
                <a:latin typeface="Comic Sans MS" pitchFamily="66" charset="0"/>
              </a:rPr>
              <a:t>20 degrees E</a:t>
            </a:r>
          </a:p>
          <a:p>
            <a:r>
              <a:rPr lang="en-GB" dirty="0" smtClean="0">
                <a:latin typeface="Comic Sans MS" pitchFamily="66" charset="0"/>
              </a:rPr>
              <a:t>Sweden</a:t>
            </a:r>
          </a:p>
          <a:p>
            <a:r>
              <a:rPr lang="en-GB" dirty="0" smtClean="0">
                <a:latin typeface="Comic Sans MS" pitchFamily="66" charset="0"/>
              </a:rPr>
              <a:t>Hungary</a:t>
            </a:r>
          </a:p>
          <a:p>
            <a:r>
              <a:rPr lang="en-GB" dirty="0" smtClean="0">
                <a:latin typeface="Comic Sans MS" pitchFamily="66" charset="0"/>
              </a:rPr>
              <a:t>Libya</a:t>
            </a:r>
          </a:p>
          <a:p>
            <a:r>
              <a:rPr lang="en-GB" dirty="0" smtClean="0">
                <a:latin typeface="Comic Sans MS" pitchFamily="66" charset="0"/>
              </a:rPr>
              <a:t>South Africa</a:t>
            </a:r>
            <a:endParaRPr lang="en-GB" dirty="0">
              <a:latin typeface="Comic Sans MS" pitchFamily="66" charset="0"/>
            </a:endParaRPr>
          </a:p>
        </p:txBody>
      </p:sp>
    </p:spTree>
    <p:extLst>
      <p:ext uri="{BB962C8B-B14F-4D97-AF65-F5344CB8AC3E}">
        <p14:creationId xmlns:p14="http://schemas.microsoft.com/office/powerpoint/2010/main" val="247885029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83922" y="1958336"/>
            <a:ext cx="6319794"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a:t>Complete this weeks Documentary by answering the questions attached with this </a:t>
            </a:r>
            <a:r>
              <a:rPr lang="en-US" err="1"/>
              <a:t>Powerpoint</a:t>
            </a:r>
            <a:r>
              <a:rPr lang="en-US"/>
              <a:t>.</a:t>
            </a:r>
          </a:p>
        </p:txBody>
      </p:sp>
      <p:sp>
        <p:nvSpPr>
          <p:cNvPr id="3" name="TextBox 2">
            <a:hlinkClick r:id="rId2" action="ppaction://hlinksldjump"/>
          </p:cNvPr>
          <p:cNvSpPr txBox="1"/>
          <p:nvPr/>
        </p:nvSpPr>
        <p:spPr>
          <a:xfrm>
            <a:off x="367252" y="5278327"/>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a:t>Finished Task </a:t>
            </a:r>
            <a:r>
              <a:rPr lang="en-US" sz="2400" b="1"/>
              <a:t>return to tasks</a:t>
            </a:r>
          </a:p>
        </p:txBody>
      </p:sp>
    </p:spTree>
    <p:extLst>
      <p:ext uri="{BB962C8B-B14F-4D97-AF65-F5344CB8AC3E}">
        <p14:creationId xmlns:p14="http://schemas.microsoft.com/office/powerpoint/2010/main" val="296550839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6819495" y="303747"/>
            <a:ext cx="4918710" cy="61832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en-GB" sz="1400" b="1" u="sng" dirty="0">
                <a:effectLst/>
                <a:latin typeface="Comic Sans MS"/>
                <a:ea typeface="Times New Roman"/>
                <a:cs typeface="Times New Roman"/>
              </a:rPr>
              <a:t>Pole to Pole - Y7 Assessed Home Learning piece</a:t>
            </a:r>
            <a:endParaRPr lang="en-GB" sz="2000" b="1" dirty="0">
              <a:effectLst/>
              <a:latin typeface="Comic Sans MS"/>
              <a:ea typeface="Times New Roman"/>
              <a:cs typeface="Times New Roman"/>
            </a:endParaRPr>
          </a:p>
          <a:p>
            <a:pPr algn="just">
              <a:spcAft>
                <a:spcPts val="0"/>
              </a:spcAft>
            </a:pPr>
            <a:r>
              <a:rPr lang="en-GB" sz="1400" b="1" u="none" strike="noStrike"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Imagine you are making a journey from the North Pole to the South Pole. You have to choose a line of longitude to travel along. It must be a line that travels through at least 3 countries.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Use the internet to find out about the countries you will be travelling through. You could also find out information from </a:t>
            </a:r>
            <a:r>
              <a:rPr lang="en-GB" sz="1100" b="0" dirty="0" smtClean="0">
                <a:effectLst/>
                <a:latin typeface="Comic Sans MS"/>
                <a:ea typeface="Times New Roman"/>
                <a:cs typeface="Times New Roman"/>
              </a:rPr>
              <a:t>the internet, books  </a:t>
            </a:r>
            <a:r>
              <a:rPr lang="en-GB" sz="1100" b="0" dirty="0">
                <a:effectLst/>
                <a:latin typeface="Comic Sans MS"/>
                <a:ea typeface="Times New Roman"/>
                <a:cs typeface="Times New Roman"/>
              </a:rPr>
              <a:t>or even use your own experiences on holiday.</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1" dirty="0">
                <a:effectLst/>
                <a:latin typeface="Comic Sans MS"/>
                <a:ea typeface="Times New Roman"/>
                <a:cs typeface="Times New Roman"/>
              </a:rPr>
              <a:t>Options for layout:</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You could write a diary; </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You could even send home a postcard from each country; </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You could even write Emails sent from Internet Cafes on your route.</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You must save, download and use a template </a:t>
            </a:r>
            <a:r>
              <a:rPr lang="en-GB" sz="1100" dirty="0" smtClean="0">
                <a:latin typeface="Comic Sans MS"/>
                <a:ea typeface="Times New Roman"/>
                <a:cs typeface="Times New Roman"/>
              </a:rPr>
              <a:t>on the next slides</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1" dirty="0">
                <a:effectLst/>
                <a:latin typeface="Comic Sans MS"/>
                <a:ea typeface="Times New Roman"/>
                <a:cs typeface="Times New Roman"/>
              </a:rPr>
              <a:t>You must</a:t>
            </a:r>
            <a:r>
              <a:rPr lang="en-GB" sz="1100" b="0" dirty="0">
                <a:effectLst/>
                <a:latin typeface="Comic Sans MS"/>
                <a:ea typeface="Times New Roman"/>
                <a:cs typeface="Times New Roman"/>
              </a:rPr>
              <a:t> </a:t>
            </a:r>
            <a:r>
              <a:rPr lang="en-GB" sz="1100" b="1" dirty="0">
                <a:effectLst/>
                <a:latin typeface="Comic Sans MS"/>
                <a:ea typeface="Times New Roman"/>
                <a:cs typeface="Times New Roman"/>
              </a:rPr>
              <a:t>include:</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A map of your route and perhaps maps of the countries you visited.</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A geographical description of where these places are. </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You must then write about your journey, about the famous places you saw (PEE), the environment (weather, rivers and mountains), the culture (PE), the adventures you had. </a:t>
            </a:r>
            <a:endParaRPr lang="en-GB" sz="1100" b="0" dirty="0" smtClean="0">
              <a:effectLst/>
              <a:latin typeface="Comic Sans MS"/>
              <a:ea typeface="Times New Roman"/>
              <a:cs typeface="Times New Roman"/>
            </a:endParaRPr>
          </a:p>
          <a:p>
            <a:pPr marL="342900" lvl="0" indent="-342900" algn="just">
              <a:spcAft>
                <a:spcPts val="0"/>
              </a:spcAft>
              <a:buFont typeface="Symbol"/>
              <a:buChar char=""/>
            </a:pPr>
            <a:r>
              <a:rPr lang="en-GB" sz="1100" dirty="0" smtClean="0">
                <a:latin typeface="Comic Sans MS"/>
                <a:ea typeface="Times New Roman"/>
                <a:cs typeface="Times New Roman"/>
              </a:rPr>
              <a:t>You can add what people would think about the places you visit.</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This project </a:t>
            </a:r>
            <a:r>
              <a:rPr lang="en-GB" sz="1100" dirty="0" smtClean="0">
                <a:latin typeface="Comic Sans MS"/>
                <a:ea typeface="Times New Roman"/>
                <a:cs typeface="Times New Roman"/>
              </a:rPr>
              <a:t>can be</a:t>
            </a:r>
            <a:r>
              <a:rPr lang="en-GB" sz="1100" b="0" dirty="0" smtClean="0">
                <a:effectLst/>
                <a:latin typeface="Comic Sans MS"/>
                <a:ea typeface="Times New Roman"/>
                <a:cs typeface="Times New Roman"/>
              </a:rPr>
              <a:t> </a:t>
            </a:r>
            <a:r>
              <a:rPr lang="en-GB" sz="1100" b="0" dirty="0">
                <a:effectLst/>
                <a:latin typeface="Comic Sans MS"/>
                <a:ea typeface="Times New Roman"/>
                <a:cs typeface="Times New Roman"/>
              </a:rPr>
              <a:t>done on paper and </a:t>
            </a:r>
            <a:r>
              <a:rPr lang="en-GB" sz="1100" b="0" dirty="0" smtClean="0">
                <a:effectLst/>
                <a:latin typeface="Comic Sans MS"/>
                <a:ea typeface="Times New Roman"/>
                <a:cs typeface="Times New Roman"/>
              </a:rPr>
              <a:t>photographed or done on computer:</a:t>
            </a:r>
          </a:p>
          <a:p>
            <a:pPr algn="just">
              <a:spcAft>
                <a:spcPts val="0"/>
              </a:spcAft>
            </a:pPr>
            <a:endParaRPr lang="en-GB" sz="2000" b="1" dirty="0">
              <a:effectLst/>
              <a:latin typeface="Comic Sans MS"/>
              <a:ea typeface="Times New Roman"/>
              <a:cs typeface="Times New Roman"/>
            </a:endParaRPr>
          </a:p>
          <a:p>
            <a:pPr algn="just">
              <a:spcAft>
                <a:spcPts val="0"/>
              </a:spcAft>
            </a:pPr>
            <a:r>
              <a:rPr lang="en-GB" sz="1100" b="0" dirty="0" smtClean="0">
                <a:effectLst/>
                <a:latin typeface="Comic Sans MS"/>
                <a:ea typeface="Times New Roman"/>
                <a:cs typeface="Times New Roman"/>
              </a:rPr>
              <a:t>You </a:t>
            </a:r>
            <a:r>
              <a:rPr lang="en-GB" sz="1100" b="0" dirty="0">
                <a:effectLst/>
                <a:latin typeface="Comic Sans MS"/>
                <a:ea typeface="Times New Roman"/>
                <a:cs typeface="Times New Roman"/>
              </a:rPr>
              <a:t>will be levelled/ graded on your map skills, the research you have done, the information you found out, your understanding of how life is different in other countries and your use of </a:t>
            </a:r>
            <a:r>
              <a:rPr lang="en-GB" sz="1100" b="0" dirty="0" smtClean="0">
                <a:effectLst/>
                <a:latin typeface="Comic Sans MS"/>
                <a:ea typeface="Times New Roman"/>
                <a:cs typeface="Times New Roman"/>
              </a:rPr>
              <a:t>PEEOE.</a:t>
            </a:r>
            <a:r>
              <a:rPr lang="en-GB" sz="1800" b="1" dirty="0" smtClean="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Have a good trip!</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spcAft>
                <a:spcPts val="0"/>
              </a:spcAft>
            </a:pPr>
            <a:r>
              <a:rPr lang="en-GB" sz="900" dirty="0">
                <a:effectLst/>
                <a:latin typeface="Times New Roman"/>
                <a:ea typeface="Times New Roman"/>
                <a:cs typeface="Times New Roman"/>
              </a:rPr>
              <a:t> </a:t>
            </a:r>
            <a:endParaRPr lang="en-GB" sz="1000" dirty="0">
              <a:effectLst/>
              <a:latin typeface="Times New Roman"/>
              <a:ea typeface="Times New Roman"/>
              <a:cs typeface="Times New Roman"/>
            </a:endParaRPr>
          </a:p>
          <a:p>
            <a:pPr>
              <a:spcAft>
                <a:spcPts val="0"/>
              </a:spcAft>
            </a:pPr>
            <a:r>
              <a:rPr lang="en-GB" sz="1000" dirty="0">
                <a:effectLst/>
                <a:latin typeface="Times New Roman"/>
                <a:ea typeface="Times New Roman"/>
                <a:cs typeface="Times New Roman"/>
              </a:rPr>
              <a:t> </a:t>
            </a:r>
          </a:p>
        </p:txBody>
      </p:sp>
      <p:sp>
        <p:nvSpPr>
          <p:cNvPr id="5" name="TextBox 4"/>
          <p:cNvSpPr txBox="1"/>
          <p:nvPr/>
        </p:nvSpPr>
        <p:spPr>
          <a:xfrm>
            <a:off x="4208096" y="4528651"/>
            <a:ext cx="2417742" cy="193899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2400" b="1" dirty="0" smtClean="0"/>
              <a:t>P</a:t>
            </a:r>
            <a:r>
              <a:rPr lang="en-US" dirty="0" smtClean="0"/>
              <a:t>= Point</a:t>
            </a:r>
          </a:p>
          <a:p>
            <a:r>
              <a:rPr lang="en-US" sz="2400" b="1" dirty="0" smtClean="0"/>
              <a:t>E</a:t>
            </a:r>
            <a:r>
              <a:rPr lang="en-US" dirty="0" smtClean="0"/>
              <a:t>= Evidence</a:t>
            </a:r>
          </a:p>
          <a:p>
            <a:r>
              <a:rPr lang="en-US" sz="2400" b="1" dirty="0" smtClean="0"/>
              <a:t>E</a:t>
            </a:r>
            <a:r>
              <a:rPr lang="en-US" dirty="0" smtClean="0"/>
              <a:t>= Explain</a:t>
            </a:r>
          </a:p>
          <a:p>
            <a:r>
              <a:rPr lang="en-US" sz="2400" b="1" dirty="0" smtClean="0"/>
              <a:t>O</a:t>
            </a:r>
            <a:r>
              <a:rPr lang="en-US" dirty="0" smtClean="0"/>
              <a:t>= Opinions</a:t>
            </a:r>
          </a:p>
          <a:p>
            <a:r>
              <a:rPr lang="en-US" sz="2400" b="1" dirty="0" smtClean="0"/>
              <a:t>E</a:t>
            </a:r>
            <a:r>
              <a:rPr lang="en-US" dirty="0" smtClean="0"/>
              <a:t>= Explain Opinions</a:t>
            </a:r>
          </a:p>
        </p:txBody>
      </p:sp>
      <p:pic>
        <p:nvPicPr>
          <p:cNvPr id="6" name="Picture 5"/>
          <p:cNvPicPr>
            <a:picLocks noChangeAspect="1"/>
          </p:cNvPicPr>
          <p:nvPr/>
        </p:nvPicPr>
        <p:blipFill>
          <a:blip r:embed="rId2"/>
          <a:stretch>
            <a:fillRect/>
          </a:stretch>
        </p:blipFill>
        <p:spPr>
          <a:xfrm>
            <a:off x="443762" y="315175"/>
            <a:ext cx="6304493" cy="4164270"/>
          </a:xfrm>
          <a:prstGeom prst="rect">
            <a:avLst/>
          </a:prstGeom>
        </p:spPr>
      </p:pic>
      <p:sp>
        <p:nvSpPr>
          <p:cNvPr id="7" name="TextBox 6"/>
          <p:cNvSpPr txBox="1"/>
          <p:nvPr/>
        </p:nvSpPr>
        <p:spPr>
          <a:xfrm>
            <a:off x="459065" y="4742844"/>
            <a:ext cx="3565404"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smtClean="0"/>
              <a:t>You can use either of the templates on the next slides to help you.</a:t>
            </a:r>
            <a:endParaRPr lang="en-US" dirty="0"/>
          </a:p>
        </p:txBody>
      </p:sp>
    </p:spTree>
    <p:extLst>
      <p:ext uri="{BB962C8B-B14F-4D97-AF65-F5344CB8AC3E}">
        <p14:creationId xmlns:p14="http://schemas.microsoft.com/office/powerpoint/2010/main" val="304717781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89669" y="168293"/>
            <a:ext cx="11308299" cy="6471689"/>
            <a:chOff x="0" y="0"/>
            <a:chExt cx="10168759" cy="7156976"/>
          </a:xfrm>
        </p:grpSpPr>
        <p:grpSp>
          <p:nvGrpSpPr>
            <p:cNvPr id="3" name="Group 2"/>
            <p:cNvGrpSpPr/>
            <p:nvPr/>
          </p:nvGrpSpPr>
          <p:grpSpPr>
            <a:xfrm>
              <a:off x="0" y="0"/>
              <a:ext cx="10168759" cy="7156976"/>
              <a:chOff x="0" y="0"/>
              <a:chExt cx="10168759" cy="7156976"/>
            </a:xfrm>
          </p:grpSpPr>
          <p:sp>
            <p:nvSpPr>
              <p:cNvPr id="6" name="Text Box 2"/>
              <p:cNvSpPr txBox="1">
                <a:spLocks noChangeArrowheads="1"/>
              </p:cNvSpPr>
              <p:nvPr/>
            </p:nvSpPr>
            <p:spPr bwMode="auto">
              <a:xfrm>
                <a:off x="94593" y="173421"/>
                <a:ext cx="3733012" cy="47752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15000"/>
                  </a:lnSpc>
                  <a:spcAft>
                    <a:spcPts val="1000"/>
                  </a:spcAft>
                </a:pPr>
                <a:r>
                  <a:rPr lang="en-GB" sz="2000" b="1">
                    <a:effectLst/>
                    <a:latin typeface="Comic Sans MS"/>
                    <a:ea typeface="Calibri"/>
                    <a:cs typeface="Times New Roman"/>
                  </a:rPr>
                  <a:t>Title of your country</a:t>
                </a:r>
                <a:endParaRPr lang="en-GB" sz="1100">
                  <a:effectLst/>
                  <a:latin typeface="Calibri"/>
                  <a:ea typeface="Calibri"/>
                  <a:cs typeface="Times New Roman"/>
                </a:endParaRPr>
              </a:p>
            </p:txBody>
          </p:sp>
          <p:pic>
            <p:nvPicPr>
              <p:cNvPr id="7" name="il_fi" descr="http://www.vbmap.org/pictures/world/map-world-outline.gi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8221" y="63062"/>
                <a:ext cx="3421117" cy="2207173"/>
              </a:xfrm>
              <a:prstGeom prst="rect">
                <a:avLst/>
              </a:prstGeom>
              <a:noFill/>
            </p:spPr>
          </p:pic>
          <p:pic>
            <p:nvPicPr>
              <p:cNvPr id="8" name="Picture 7" descr="http://3.bp.blogspot.com/_oolupqPS_pc/S5urUVO8IjI/AAAAAAAAA2o/_u-a-v_qUQM/s400/Picture+16.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51228" y="0"/>
                <a:ext cx="2317531" cy="2758966"/>
              </a:xfrm>
              <a:prstGeom prst="rect">
                <a:avLst/>
              </a:prstGeom>
              <a:noFill/>
            </p:spPr>
          </p:pic>
          <p:grpSp>
            <p:nvGrpSpPr>
              <p:cNvPr id="9" name="Group 8"/>
              <p:cNvGrpSpPr/>
              <p:nvPr/>
            </p:nvGrpSpPr>
            <p:grpSpPr>
              <a:xfrm>
                <a:off x="0" y="930166"/>
                <a:ext cx="3830824" cy="3074276"/>
                <a:chOff x="-94395" y="0"/>
                <a:chExt cx="3830824" cy="2758965"/>
              </a:xfrm>
            </p:grpSpPr>
            <p:sp>
              <p:nvSpPr>
                <p:cNvPr id="18" name="Text Box 2"/>
                <p:cNvSpPr txBox="1">
                  <a:spLocks noChangeArrowheads="1"/>
                </p:cNvSpPr>
                <p:nvPr/>
              </p:nvSpPr>
              <p:spPr bwMode="auto">
                <a:xfrm>
                  <a:off x="-94395" y="0"/>
                  <a:ext cx="3830824" cy="275896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GB" sz="1100">
                      <a:effectLst/>
                      <a:latin typeface="Calibri"/>
                      <a:ea typeface="Calibri"/>
                      <a:cs typeface="Times New Roman"/>
                    </a:rPr>
                    <a:t> </a:t>
                  </a:r>
                </a:p>
              </p:txBody>
            </p:sp>
            <p:sp>
              <p:nvSpPr>
                <p:cNvPr id="19" name="Text Box 2"/>
                <p:cNvSpPr txBox="1">
                  <a:spLocks noChangeArrowheads="1"/>
                </p:cNvSpPr>
                <p:nvPr/>
              </p:nvSpPr>
              <p:spPr bwMode="auto">
                <a:xfrm>
                  <a:off x="204717" y="76193"/>
                  <a:ext cx="3257549" cy="645381"/>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400" b="1">
                      <a:effectLst/>
                      <a:latin typeface="Comic Sans MS"/>
                      <a:ea typeface="Calibri"/>
                      <a:cs typeface="Times New Roman"/>
                    </a:rPr>
                    <a:t>Information about famous places in your country</a:t>
                  </a:r>
                  <a:endParaRPr lang="en-GB" sz="1100">
                    <a:effectLst/>
                    <a:latin typeface="Calibri"/>
                    <a:ea typeface="Calibri"/>
                    <a:cs typeface="Times New Roman"/>
                  </a:endParaRPr>
                </a:p>
              </p:txBody>
            </p:sp>
          </p:grpSp>
          <p:grpSp>
            <p:nvGrpSpPr>
              <p:cNvPr id="10" name="Group 9"/>
              <p:cNvGrpSpPr/>
              <p:nvPr/>
            </p:nvGrpSpPr>
            <p:grpSpPr>
              <a:xfrm>
                <a:off x="4051738" y="2758966"/>
                <a:ext cx="2979420" cy="4398010"/>
                <a:chOff x="0" y="0"/>
                <a:chExt cx="6271561" cy="4398054"/>
              </a:xfrm>
            </p:grpSpPr>
            <p:sp>
              <p:nvSpPr>
                <p:cNvPr id="16" name="Text Box 2"/>
                <p:cNvSpPr txBox="1">
                  <a:spLocks noChangeArrowheads="1"/>
                </p:cNvSpPr>
                <p:nvPr/>
              </p:nvSpPr>
              <p:spPr bwMode="auto">
                <a:xfrm>
                  <a:off x="0" y="0"/>
                  <a:ext cx="6271561" cy="439805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GB" sz="1100">
                      <a:effectLst/>
                      <a:latin typeface="Calibri"/>
                      <a:ea typeface="Calibri"/>
                      <a:cs typeface="Times New Roman"/>
                    </a:rPr>
                    <a:t> </a:t>
                  </a:r>
                </a:p>
              </p:txBody>
            </p:sp>
            <p:sp>
              <p:nvSpPr>
                <p:cNvPr id="17" name="Text Box 2"/>
                <p:cNvSpPr txBox="1">
                  <a:spLocks noChangeArrowheads="1"/>
                </p:cNvSpPr>
                <p:nvPr/>
              </p:nvSpPr>
              <p:spPr bwMode="auto">
                <a:xfrm>
                  <a:off x="274438" y="95005"/>
                  <a:ext cx="5997123" cy="89823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400" b="1">
                      <a:effectLst/>
                      <a:latin typeface="Comic Sans MS"/>
                      <a:ea typeface="Calibri"/>
                      <a:cs typeface="Times New Roman"/>
                    </a:rPr>
                    <a:t>Information about the weather, rivers and mountains</a:t>
                  </a:r>
                  <a:endParaRPr lang="en-GB" sz="1100">
                    <a:effectLst/>
                    <a:latin typeface="Calibri"/>
                    <a:ea typeface="Calibri"/>
                    <a:cs typeface="Times New Roman"/>
                  </a:endParaRPr>
                </a:p>
              </p:txBody>
            </p:sp>
          </p:grpSp>
          <p:sp>
            <p:nvSpPr>
              <p:cNvPr id="11" name="Text Box 2"/>
              <p:cNvSpPr txBox="1">
                <a:spLocks noChangeArrowheads="1"/>
              </p:cNvSpPr>
              <p:nvPr/>
            </p:nvSpPr>
            <p:spPr bwMode="auto">
              <a:xfrm>
                <a:off x="4051738" y="2333297"/>
                <a:ext cx="3830320" cy="35433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400" b="1">
                    <a:effectLst/>
                    <a:latin typeface="Comic Sans MS"/>
                    <a:ea typeface="Calibri"/>
                    <a:cs typeface="Times New Roman"/>
                  </a:rPr>
                  <a:t>Highlight the country on your map</a:t>
                </a:r>
                <a:endParaRPr lang="en-GB" sz="1100">
                  <a:effectLst/>
                  <a:latin typeface="Calibri"/>
                  <a:ea typeface="Calibri"/>
                  <a:cs typeface="Times New Roman"/>
                </a:endParaRPr>
              </a:p>
            </p:txBody>
          </p:sp>
          <p:sp>
            <p:nvSpPr>
              <p:cNvPr id="12" name="Text Box 2"/>
              <p:cNvSpPr txBox="1">
                <a:spLocks noChangeArrowheads="1"/>
              </p:cNvSpPr>
              <p:nvPr/>
            </p:nvSpPr>
            <p:spPr bwMode="auto">
              <a:xfrm>
                <a:off x="0" y="4099035"/>
                <a:ext cx="3830320" cy="30416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GB" sz="1100">
                    <a:effectLst/>
                    <a:latin typeface="Calibri"/>
                    <a:ea typeface="Calibri"/>
                    <a:cs typeface="Times New Roman"/>
                  </a:rPr>
                  <a:t> </a:t>
                </a:r>
              </a:p>
            </p:txBody>
          </p:sp>
          <p:grpSp>
            <p:nvGrpSpPr>
              <p:cNvPr id="13" name="Group 12"/>
              <p:cNvGrpSpPr/>
              <p:nvPr/>
            </p:nvGrpSpPr>
            <p:grpSpPr>
              <a:xfrm>
                <a:off x="7236373" y="2758966"/>
                <a:ext cx="2915285" cy="4396740"/>
                <a:chOff x="-1092538" y="-128917"/>
                <a:chExt cx="6981102" cy="4494738"/>
              </a:xfrm>
            </p:grpSpPr>
            <p:sp>
              <p:nvSpPr>
                <p:cNvPr id="14" name="Text Box 2"/>
                <p:cNvSpPr txBox="1">
                  <a:spLocks noChangeArrowheads="1"/>
                </p:cNvSpPr>
                <p:nvPr/>
              </p:nvSpPr>
              <p:spPr bwMode="auto">
                <a:xfrm>
                  <a:off x="-1092538" y="-128917"/>
                  <a:ext cx="6981102" cy="449473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GB" sz="1100">
                      <a:effectLst/>
                      <a:latin typeface="Calibri"/>
                      <a:ea typeface="Calibri"/>
                      <a:cs typeface="Times New Roman"/>
                    </a:rPr>
                    <a:t> </a:t>
                  </a:r>
                </a:p>
              </p:txBody>
            </p:sp>
            <p:sp>
              <p:nvSpPr>
                <p:cNvPr id="15" name="Text Box 2"/>
                <p:cNvSpPr txBox="1">
                  <a:spLocks noChangeArrowheads="1"/>
                </p:cNvSpPr>
                <p:nvPr/>
              </p:nvSpPr>
              <p:spPr bwMode="auto">
                <a:xfrm>
                  <a:off x="-716158" y="-31549"/>
                  <a:ext cx="6268144" cy="69437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400" b="1">
                      <a:effectLst/>
                      <a:latin typeface="Comic Sans MS"/>
                      <a:ea typeface="Calibri"/>
                      <a:cs typeface="Times New Roman"/>
                    </a:rPr>
                    <a:t>Information about the culture (people) </a:t>
                  </a:r>
                  <a:endParaRPr lang="en-GB" sz="1100">
                    <a:effectLst/>
                    <a:latin typeface="Calibri"/>
                    <a:ea typeface="Calibri"/>
                    <a:cs typeface="Times New Roman"/>
                  </a:endParaRPr>
                </a:p>
              </p:txBody>
            </p:sp>
          </p:grpSp>
        </p:grpSp>
        <p:sp>
          <p:nvSpPr>
            <p:cNvPr id="4" name="Text Box 2"/>
            <p:cNvSpPr txBox="1">
              <a:spLocks noChangeArrowheads="1"/>
            </p:cNvSpPr>
            <p:nvPr/>
          </p:nvSpPr>
          <p:spPr bwMode="auto">
            <a:xfrm>
              <a:off x="8308428" y="1734207"/>
              <a:ext cx="1529080" cy="574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200" b="1">
                  <a:effectLst/>
                  <a:latin typeface="Comic Sans MS"/>
                  <a:ea typeface="Calibri"/>
                  <a:cs typeface="Times New Roman"/>
                </a:rPr>
                <a:t>Photograph of famous place</a:t>
              </a:r>
              <a:endParaRPr lang="en-GB" sz="1100">
                <a:effectLst/>
                <a:latin typeface="Calibri"/>
                <a:ea typeface="Calibri"/>
                <a:cs typeface="Times New Roman"/>
              </a:endParaRPr>
            </a:p>
          </p:txBody>
        </p:sp>
        <p:sp>
          <p:nvSpPr>
            <p:cNvPr id="5" name="Text Box 2"/>
            <p:cNvSpPr txBox="1">
              <a:spLocks noChangeArrowheads="1"/>
            </p:cNvSpPr>
            <p:nvPr/>
          </p:nvSpPr>
          <p:spPr bwMode="auto">
            <a:xfrm>
              <a:off x="299545" y="4240924"/>
              <a:ext cx="3257549" cy="57167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400" b="1">
                  <a:effectLst/>
                  <a:latin typeface="Comic Sans MS"/>
                  <a:ea typeface="Calibri"/>
                  <a:cs typeface="Times New Roman"/>
                </a:rPr>
                <a:t>Information about the capital city</a:t>
              </a:r>
              <a:endParaRPr lang="en-GB" sz="1100">
                <a:effectLst/>
                <a:latin typeface="Calibri"/>
                <a:ea typeface="Calibri"/>
                <a:cs typeface="Times New Roman"/>
              </a:endParaRPr>
            </a:p>
          </p:txBody>
        </p:sp>
      </p:grpSp>
    </p:spTree>
    <p:extLst>
      <p:ext uri="{BB962C8B-B14F-4D97-AF65-F5344CB8AC3E}">
        <p14:creationId xmlns:p14="http://schemas.microsoft.com/office/powerpoint/2010/main" val="354958905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4221333130"/>
              </p:ext>
            </p:extLst>
          </p:nvPr>
        </p:nvGraphicFramePr>
        <p:xfrm>
          <a:off x="351950" y="257166"/>
          <a:ext cx="11400113" cy="6413417"/>
        </p:xfrm>
        <a:graphic>
          <a:graphicData uri="http://schemas.openxmlformats.org/presentationml/2006/ole">
            <mc:AlternateContent xmlns:mc="http://schemas.openxmlformats.org/markup-compatibility/2006">
              <mc:Choice xmlns:v="urn:schemas-microsoft-com:vml" Requires="v">
                <p:oleObj spid="_x0000_s1027" name="Document" r:id="rId3" imgW="10198100" imgH="8255000" progId="Word.Document.12">
                  <p:embed/>
                </p:oleObj>
              </mc:Choice>
              <mc:Fallback>
                <p:oleObj name="Document" r:id="rId3" imgW="10198100" imgH="8255000" progId="Word.Document.12">
                  <p:embed/>
                  <p:pic>
                    <p:nvPicPr>
                      <p:cNvPr id="0" name=""/>
                      <p:cNvPicPr/>
                      <p:nvPr/>
                    </p:nvPicPr>
                    <p:blipFill>
                      <a:blip r:embed="rId4"/>
                      <a:stretch>
                        <a:fillRect/>
                      </a:stretch>
                    </p:blipFill>
                    <p:spPr>
                      <a:xfrm>
                        <a:off x="351950" y="257166"/>
                        <a:ext cx="11400113" cy="6413417"/>
                      </a:xfrm>
                      <a:prstGeom prst="rect">
                        <a:avLst/>
                      </a:prstGeom>
                    </p:spPr>
                  </p:pic>
                </p:oleObj>
              </mc:Fallback>
            </mc:AlternateContent>
          </a:graphicData>
        </a:graphic>
      </p:graphicFrame>
      <p:sp>
        <p:nvSpPr>
          <p:cNvPr id="3" name="TextBox 2">
            <a:hlinkClick r:id="rId5" action="ppaction://hlinksldjump"/>
          </p:cNvPr>
          <p:cNvSpPr txBox="1"/>
          <p:nvPr/>
        </p:nvSpPr>
        <p:spPr>
          <a:xfrm>
            <a:off x="244835" y="5523119"/>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smtClean="0"/>
              <a:t>Finished Task </a:t>
            </a:r>
            <a:r>
              <a:rPr lang="en-US" sz="2400" b="1" dirty="0" smtClean="0"/>
              <a:t>return to tasks</a:t>
            </a:r>
            <a:endParaRPr lang="en-US" sz="2400" b="1" dirty="0"/>
          </a:p>
        </p:txBody>
      </p:sp>
    </p:spTree>
    <p:extLst>
      <p:ext uri="{BB962C8B-B14F-4D97-AF65-F5344CB8AC3E}">
        <p14:creationId xmlns:p14="http://schemas.microsoft.com/office/powerpoint/2010/main" val="122974042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1E0A21-58F8-43DA-8874-09F3F447DAD4}"/>
              </a:ext>
            </a:extLst>
          </p:cNvPr>
          <p:cNvSpPr>
            <a:spLocks noGrp="1"/>
          </p:cNvSpPr>
          <p:nvPr>
            <p:ph type="ctrTitle"/>
          </p:nvPr>
        </p:nvSpPr>
        <p:spPr/>
        <p:txBody>
          <a:bodyPr>
            <a:normAutofit/>
          </a:bodyPr>
          <a:lstStyle/>
          <a:p>
            <a:r>
              <a:rPr lang="en-GB" dirty="0" smtClean="0"/>
              <a:t>Create a movie</a:t>
            </a:r>
            <a:endParaRPr lang="en-GB" dirty="0"/>
          </a:p>
        </p:txBody>
      </p:sp>
      <p:sp>
        <p:nvSpPr>
          <p:cNvPr id="3" name="Subtitle 2">
            <a:extLst>
              <a:ext uri="{FF2B5EF4-FFF2-40B4-BE49-F238E27FC236}">
                <a16:creationId xmlns:a16="http://schemas.microsoft.com/office/drawing/2014/main" xmlns="" id="{B8F8AA5A-5C25-4273-8468-2335E4A48953}"/>
              </a:ext>
            </a:extLst>
          </p:cNvPr>
          <p:cNvSpPr>
            <a:spLocks noGrp="1"/>
          </p:cNvSpPr>
          <p:nvPr>
            <p:ph type="subTitle" idx="1"/>
          </p:nvPr>
        </p:nvSpPr>
        <p:spPr>
          <a:xfrm>
            <a:off x="1524000" y="3602037"/>
            <a:ext cx="9144000" cy="2198185"/>
          </a:xfrm>
        </p:spPr>
        <p:txBody>
          <a:bodyPr>
            <a:normAutofit/>
          </a:bodyPr>
          <a:lstStyle/>
          <a:p>
            <a:r>
              <a:rPr lang="en-GB" b="1" dirty="0" smtClean="0"/>
              <a:t>Learning Intent: To revisit and enforce learning Plate tectonics </a:t>
            </a:r>
          </a:p>
          <a:p>
            <a:r>
              <a:rPr lang="en-GB" b="1" dirty="0" smtClean="0"/>
              <a:t>Success criteria: a movie showing how plates and volcanoes are formed</a:t>
            </a:r>
          </a:p>
        </p:txBody>
      </p:sp>
    </p:spTree>
    <p:extLst>
      <p:ext uri="{BB962C8B-B14F-4D97-AF65-F5344CB8AC3E}">
        <p14:creationId xmlns:p14="http://schemas.microsoft.com/office/powerpoint/2010/main" val="232143577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2792" y="4493360"/>
            <a:ext cx="11185883" cy="203132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b="1" u="sng" dirty="0" smtClean="0"/>
              <a:t>Types of erosion</a:t>
            </a:r>
          </a:p>
          <a:p>
            <a:r>
              <a:rPr lang="en-US" dirty="0" smtClean="0"/>
              <a:t>Hydraulic </a:t>
            </a:r>
            <a:r>
              <a:rPr lang="en-US" dirty="0"/>
              <a:t>action - the force of the water wears away the river bank from </a:t>
            </a:r>
            <a:r>
              <a:rPr lang="en-US" dirty="0" smtClean="0"/>
              <a:t>underneath</a:t>
            </a:r>
          </a:p>
          <a:p>
            <a:endParaRPr lang="en-US" dirty="0" smtClean="0"/>
          </a:p>
          <a:p>
            <a:r>
              <a:rPr lang="en-US" dirty="0"/>
              <a:t>Attrition - rocks being carried by the river smash together and break into smaller particles. Over time, they become smaller and eventually reduced to fine particles called silt</a:t>
            </a:r>
          </a:p>
          <a:p>
            <a:endParaRPr lang="en-US" dirty="0"/>
          </a:p>
          <a:p>
            <a:r>
              <a:rPr lang="en-US" dirty="0"/>
              <a:t>Abrasion - stones that the river is carrying bump into the banks and wear them </a:t>
            </a:r>
            <a:r>
              <a:rPr lang="en-US" dirty="0" smtClean="0"/>
              <a:t>away</a:t>
            </a:r>
          </a:p>
        </p:txBody>
      </p:sp>
      <p:pic>
        <p:nvPicPr>
          <p:cNvPr id="3" name="Picture 2"/>
          <p:cNvPicPr>
            <a:picLocks noChangeAspect="1"/>
          </p:cNvPicPr>
          <p:nvPr/>
        </p:nvPicPr>
        <p:blipFill>
          <a:blip r:embed="rId2"/>
          <a:stretch>
            <a:fillRect/>
          </a:stretch>
        </p:blipFill>
        <p:spPr>
          <a:xfrm>
            <a:off x="3908651" y="130633"/>
            <a:ext cx="7924800" cy="4533900"/>
          </a:xfrm>
          <a:prstGeom prst="rect">
            <a:avLst/>
          </a:prstGeom>
        </p:spPr>
      </p:pic>
      <p:sp>
        <p:nvSpPr>
          <p:cNvPr id="6" name="TextBox 5"/>
          <p:cNvSpPr txBox="1"/>
          <p:nvPr/>
        </p:nvSpPr>
        <p:spPr>
          <a:xfrm>
            <a:off x="1285382" y="413086"/>
            <a:ext cx="2754389"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t>How a river bends</a:t>
            </a:r>
            <a:endParaRPr lang="en-US" sz="2400" b="1" dirty="0"/>
          </a:p>
        </p:txBody>
      </p:sp>
    </p:spTree>
    <p:extLst>
      <p:ext uri="{BB962C8B-B14F-4D97-AF65-F5344CB8AC3E}">
        <p14:creationId xmlns:p14="http://schemas.microsoft.com/office/powerpoint/2010/main" val="241416943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Choose your movie</a:t>
            </a:r>
            <a:endParaRPr lang="en-US" dirty="0"/>
          </a:p>
        </p:txBody>
      </p:sp>
      <p:sp>
        <p:nvSpPr>
          <p:cNvPr id="3" name="Text Placeholder 2"/>
          <p:cNvSpPr>
            <a:spLocks noGrp="1"/>
          </p:cNvSpPr>
          <p:nvPr>
            <p:ph type="body" idx="1"/>
          </p:nvPr>
        </p:nvSpPr>
        <p:spPr/>
        <p:txBody>
          <a:bodyPr>
            <a:normAutofit lnSpcReduction="10000"/>
          </a:bodyPr>
          <a:lstStyle/>
          <a:p>
            <a:r>
              <a:rPr lang="en-US" dirty="0" smtClean="0"/>
              <a:t>Either</a:t>
            </a:r>
          </a:p>
          <a:p>
            <a:r>
              <a:rPr lang="en-US" dirty="0" smtClean="0"/>
              <a:t>How are meanders formed</a:t>
            </a:r>
            <a:endParaRPr lang="en-US" dirty="0"/>
          </a:p>
        </p:txBody>
      </p:sp>
      <p:sp>
        <p:nvSpPr>
          <p:cNvPr id="4" name="Content Placeholder 3"/>
          <p:cNvSpPr>
            <a:spLocks noGrp="1"/>
          </p:cNvSpPr>
          <p:nvPr>
            <p:ph sz="half" idx="2"/>
          </p:nvPr>
        </p:nvSpPr>
        <p:spPr/>
        <p:style>
          <a:lnRef idx="1">
            <a:schemeClr val="accent2"/>
          </a:lnRef>
          <a:fillRef idx="2">
            <a:schemeClr val="accent2"/>
          </a:fillRef>
          <a:effectRef idx="1">
            <a:schemeClr val="accent2"/>
          </a:effectRef>
          <a:fontRef idx="minor">
            <a:schemeClr val="dk1"/>
          </a:fontRef>
        </p:style>
        <p:txBody>
          <a:bodyPr>
            <a:normAutofit/>
          </a:bodyPr>
          <a:lstStyle/>
          <a:p>
            <a:pPr marL="0" indent="0">
              <a:buNone/>
            </a:pPr>
            <a:r>
              <a:rPr lang="en-US" dirty="0" smtClean="0"/>
              <a:t>Create a film to show:</a:t>
            </a:r>
          </a:p>
          <a:p>
            <a:r>
              <a:rPr lang="en-US" sz="2400" dirty="0" smtClean="0"/>
              <a:t>Using labels/explanations show how river bends move.</a:t>
            </a:r>
          </a:p>
          <a:p>
            <a:r>
              <a:rPr lang="en-US" sz="2400" dirty="0" smtClean="0"/>
              <a:t>Show how rivers deposit on the slip off slope</a:t>
            </a:r>
          </a:p>
          <a:p>
            <a:r>
              <a:rPr lang="en-US" sz="2400" dirty="0" smtClean="0"/>
              <a:t>Show how they erode on the outside bend-river cliff</a:t>
            </a:r>
          </a:p>
          <a:p>
            <a:r>
              <a:rPr lang="en-US" sz="2400" dirty="0" smtClean="0"/>
              <a:t>If you can finish with an Ox Bow lake being formed</a:t>
            </a:r>
          </a:p>
        </p:txBody>
      </p:sp>
      <p:sp>
        <p:nvSpPr>
          <p:cNvPr id="5" name="Text Placeholder 4"/>
          <p:cNvSpPr>
            <a:spLocks noGrp="1"/>
          </p:cNvSpPr>
          <p:nvPr>
            <p:ph type="body" sz="quarter" idx="3"/>
          </p:nvPr>
        </p:nvSpPr>
        <p:spPr/>
        <p:style>
          <a:lnRef idx="2">
            <a:schemeClr val="accent1">
              <a:shade val="50000"/>
            </a:schemeClr>
          </a:lnRef>
          <a:fillRef idx="1">
            <a:schemeClr val="accent1"/>
          </a:fillRef>
          <a:effectRef idx="0">
            <a:schemeClr val="accent1"/>
          </a:effectRef>
          <a:fontRef idx="minor">
            <a:schemeClr val="lt1"/>
          </a:fontRef>
        </p:style>
        <p:txBody>
          <a:bodyPr>
            <a:normAutofit lnSpcReduction="10000"/>
          </a:bodyPr>
          <a:lstStyle/>
          <a:p>
            <a:r>
              <a:rPr lang="en-US" dirty="0" smtClean="0"/>
              <a:t>Or</a:t>
            </a:r>
          </a:p>
          <a:p>
            <a:r>
              <a:rPr lang="en-US" dirty="0" smtClean="0"/>
              <a:t>How rocks are Eroded</a:t>
            </a:r>
            <a:endParaRPr lang="en-US" dirty="0"/>
          </a:p>
        </p:txBody>
      </p:sp>
      <p:sp>
        <p:nvSpPr>
          <p:cNvPr id="6" name="Content Placeholder 5"/>
          <p:cNvSpPr>
            <a:spLocks noGrp="1"/>
          </p:cNvSpPr>
          <p:nvPr>
            <p:ph sz="quarter" idx="4"/>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2500"/>
          </a:bodyPr>
          <a:lstStyle/>
          <a:p>
            <a:pPr marL="0" indent="0">
              <a:buNone/>
            </a:pPr>
            <a:r>
              <a:rPr lang="en-US" dirty="0" smtClean="0"/>
              <a:t>Create a short film to show how rocks can be broken down by:</a:t>
            </a:r>
          </a:p>
          <a:p>
            <a:r>
              <a:rPr lang="en-US" dirty="0" smtClean="0"/>
              <a:t>Attrition</a:t>
            </a:r>
          </a:p>
          <a:p>
            <a:r>
              <a:rPr lang="en-US" dirty="0" smtClean="0"/>
              <a:t>Abrasion</a:t>
            </a:r>
          </a:p>
          <a:p>
            <a:r>
              <a:rPr lang="en-US" dirty="0" smtClean="0"/>
              <a:t>Hydraulic Action</a:t>
            </a:r>
          </a:p>
          <a:p>
            <a:endParaRPr lang="en-US" dirty="0"/>
          </a:p>
          <a:p>
            <a:pPr marL="0" indent="0">
              <a:buNone/>
            </a:pPr>
            <a:r>
              <a:rPr lang="en-US" dirty="0" smtClean="0"/>
              <a:t>You can use things found in your house to help explain each of these.</a:t>
            </a:r>
            <a:endParaRPr lang="en-US" dirty="0"/>
          </a:p>
        </p:txBody>
      </p:sp>
      <p:sp>
        <p:nvSpPr>
          <p:cNvPr id="7" name="TextBox 6">
            <a:hlinkClick r:id="rId2" action="ppaction://hlinksldjump"/>
          </p:cNvPr>
          <p:cNvSpPr txBox="1"/>
          <p:nvPr/>
        </p:nvSpPr>
        <p:spPr>
          <a:xfrm>
            <a:off x="122416" y="5890307"/>
            <a:ext cx="3427685"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smtClean="0"/>
              <a:t>Finished Task </a:t>
            </a:r>
            <a:r>
              <a:rPr lang="en-US" sz="2400" b="1" dirty="0" smtClean="0"/>
              <a:t>return to tasks</a:t>
            </a:r>
            <a:endParaRPr lang="en-US" sz="2400" b="1" dirty="0"/>
          </a:p>
        </p:txBody>
      </p:sp>
      <p:sp>
        <p:nvSpPr>
          <p:cNvPr id="8" name="TextBox 7"/>
          <p:cNvSpPr txBox="1"/>
          <p:nvPr/>
        </p:nvSpPr>
        <p:spPr>
          <a:xfrm>
            <a:off x="6976936" y="266559"/>
            <a:ext cx="4311590"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You can use a computer program including PowerPoint, you can use Stop Motion, a flip book or just a film on camera/phone.</a:t>
            </a:r>
            <a:endParaRPr lang="en-US" dirty="0"/>
          </a:p>
        </p:txBody>
      </p:sp>
      <p:sp>
        <p:nvSpPr>
          <p:cNvPr id="9" name="TextBox 8"/>
          <p:cNvSpPr txBox="1"/>
          <p:nvPr/>
        </p:nvSpPr>
        <p:spPr>
          <a:xfrm>
            <a:off x="4694246" y="6010319"/>
            <a:ext cx="5590008"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Now end us the movie so we can watch your masterpiece</a:t>
            </a:r>
            <a:endParaRPr lang="en-US" dirty="0"/>
          </a:p>
        </p:txBody>
      </p:sp>
    </p:spTree>
    <p:extLst>
      <p:ext uri="{BB962C8B-B14F-4D97-AF65-F5344CB8AC3E}">
        <p14:creationId xmlns:p14="http://schemas.microsoft.com/office/powerpoint/2010/main" val="412550757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114315746"/>
              </p:ext>
            </p:extLst>
          </p:nvPr>
        </p:nvGraphicFramePr>
        <p:xfrm>
          <a:off x="452911" y="1725942"/>
          <a:ext cx="11302119" cy="4910285"/>
        </p:xfrm>
        <a:graphic>
          <a:graphicData uri="http://schemas.openxmlformats.org/drawingml/2006/table">
            <a:tbl>
              <a:tblPr firstRow="1" bandRow="1">
                <a:tableStyleId>{37CE84F3-28C3-443E-9E96-99CF82512B78}</a:tableStyleId>
              </a:tblPr>
              <a:tblGrid>
                <a:gridCol w="3767373">
                  <a:extLst>
                    <a:ext uri="{9D8B030D-6E8A-4147-A177-3AD203B41FA5}">
                      <a16:colId xmlns="" xmlns:a16="http://schemas.microsoft.com/office/drawing/2014/main" val="20000"/>
                    </a:ext>
                  </a:extLst>
                </a:gridCol>
                <a:gridCol w="3767373">
                  <a:extLst>
                    <a:ext uri="{9D8B030D-6E8A-4147-A177-3AD203B41FA5}">
                      <a16:colId xmlns="" xmlns:a16="http://schemas.microsoft.com/office/drawing/2014/main" val="20001"/>
                    </a:ext>
                  </a:extLst>
                </a:gridCol>
                <a:gridCol w="3767373">
                  <a:extLst>
                    <a:ext uri="{9D8B030D-6E8A-4147-A177-3AD203B41FA5}">
                      <a16:colId xmlns="" xmlns:a16="http://schemas.microsoft.com/office/drawing/2014/main" val="20002"/>
                    </a:ext>
                  </a:extLst>
                </a:gridCol>
              </a:tblGrid>
              <a:tr h="4910285">
                <a:tc>
                  <a:txBody>
                    <a:bodyPr/>
                    <a:lstStyle/>
                    <a:p>
                      <a:pPr algn="ctr"/>
                      <a:r>
                        <a:rPr lang="en-US" dirty="0">
                          <a:solidFill>
                            <a:schemeClr val="tx1"/>
                          </a:solidFill>
                        </a:rPr>
                        <a:t>Build a Weather Station</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solidFill>
                            <a:srgbClr val="000000"/>
                          </a:solidFill>
                        </a:rPr>
                        <a:t>Pole</a:t>
                      </a:r>
                      <a:r>
                        <a:rPr lang="en-US" baseline="0" dirty="0" smtClean="0">
                          <a:solidFill>
                            <a:srgbClr val="000000"/>
                          </a:solidFill>
                        </a:rPr>
                        <a:t> to Pole</a:t>
                      </a:r>
                      <a:endParaRPr lang="en-US" dirty="0">
                        <a:solidFill>
                          <a:srgbClr val="000000"/>
                        </a:solidFill>
                      </a:endParaRPr>
                    </a:p>
                    <a:p>
                      <a:pPr algn="ctr"/>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40000"/>
                        <a:lumOff val="60000"/>
                      </a:schemeClr>
                    </a:solidFill>
                  </a:tcPr>
                </a:tc>
                <a:tc>
                  <a:txBody>
                    <a:bodyPr/>
                    <a:lstStyle/>
                    <a:p>
                      <a:pPr algn="ctr"/>
                      <a:r>
                        <a:rPr lang="en-US" dirty="0">
                          <a:solidFill>
                            <a:srgbClr val="000000"/>
                          </a:solidFill>
                        </a:rPr>
                        <a:t>Create a </a:t>
                      </a:r>
                      <a:r>
                        <a:rPr lang="en-US" dirty="0" smtClean="0">
                          <a:solidFill>
                            <a:srgbClr val="000000"/>
                          </a:solidFill>
                        </a:rPr>
                        <a:t>Movie</a:t>
                      </a:r>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60000"/>
                        <a:lumOff val="40000"/>
                      </a:schemeClr>
                    </a:solidFill>
                  </a:tcPr>
                </a:tc>
                <a:extLst>
                  <a:ext uri="{0D108BD9-81ED-4DB2-BD59-A6C34878D82A}">
                    <a16:rowId xmlns="" xmlns:a16="http://schemas.microsoft.com/office/drawing/2014/main" val="10000"/>
                  </a:ext>
                </a:extLst>
              </a:tr>
            </a:tbl>
          </a:graphicData>
        </a:graphic>
      </p:graphicFrame>
      <p:pic>
        <p:nvPicPr>
          <p:cNvPr id="5" name="Picture 4"/>
          <p:cNvPicPr>
            <a:picLocks noChangeAspect="1"/>
          </p:cNvPicPr>
          <p:nvPr/>
        </p:nvPicPr>
        <p:blipFill>
          <a:blip r:embed="rId2"/>
          <a:stretch>
            <a:fillRect/>
          </a:stretch>
        </p:blipFill>
        <p:spPr>
          <a:xfrm>
            <a:off x="784664" y="5004998"/>
            <a:ext cx="688599" cy="595569"/>
          </a:xfrm>
          <a:prstGeom prst="rect">
            <a:avLst/>
          </a:prstGeom>
        </p:spPr>
      </p:pic>
      <p:pic>
        <p:nvPicPr>
          <p:cNvPr id="13" name="Picture 12"/>
          <p:cNvPicPr>
            <a:picLocks noChangeAspect="1"/>
          </p:cNvPicPr>
          <p:nvPr/>
        </p:nvPicPr>
        <p:blipFill>
          <a:blip r:embed="rId2"/>
          <a:stretch>
            <a:fillRect/>
          </a:stretch>
        </p:blipFill>
        <p:spPr>
          <a:xfrm>
            <a:off x="4684527" y="5046830"/>
            <a:ext cx="595569" cy="595569"/>
          </a:xfrm>
          <a:prstGeom prst="rect">
            <a:avLst/>
          </a:prstGeom>
        </p:spPr>
      </p:pic>
      <p:pic>
        <p:nvPicPr>
          <p:cNvPr id="14" name="Picture 13"/>
          <p:cNvPicPr>
            <a:picLocks noChangeAspect="1"/>
          </p:cNvPicPr>
          <p:nvPr/>
        </p:nvPicPr>
        <p:blipFill>
          <a:blip r:embed="rId2"/>
          <a:stretch>
            <a:fillRect/>
          </a:stretch>
        </p:blipFill>
        <p:spPr>
          <a:xfrm>
            <a:off x="8491360" y="5014942"/>
            <a:ext cx="595569" cy="595569"/>
          </a:xfrm>
          <a:prstGeom prst="rect">
            <a:avLst/>
          </a:prstGeom>
        </p:spPr>
      </p:pic>
      <p:pic>
        <p:nvPicPr>
          <p:cNvPr id="15" name="Picture 14"/>
          <p:cNvPicPr>
            <a:picLocks noChangeAspect="1"/>
          </p:cNvPicPr>
          <p:nvPr/>
        </p:nvPicPr>
        <p:blipFill>
          <a:blip r:embed="rId3"/>
          <a:stretch>
            <a:fillRect/>
          </a:stretch>
        </p:blipFill>
        <p:spPr>
          <a:xfrm>
            <a:off x="816945" y="5656486"/>
            <a:ext cx="656317" cy="606812"/>
          </a:xfrm>
          <a:prstGeom prst="rect">
            <a:avLst/>
          </a:prstGeom>
        </p:spPr>
      </p:pic>
      <p:pic>
        <p:nvPicPr>
          <p:cNvPr id="21" name="Picture 20"/>
          <p:cNvPicPr>
            <a:picLocks noChangeAspect="1"/>
          </p:cNvPicPr>
          <p:nvPr/>
        </p:nvPicPr>
        <p:blipFill>
          <a:blip r:embed="rId3"/>
          <a:stretch>
            <a:fillRect/>
          </a:stretch>
        </p:blipFill>
        <p:spPr>
          <a:xfrm>
            <a:off x="4702403" y="5833722"/>
            <a:ext cx="579168" cy="535482"/>
          </a:xfrm>
          <a:prstGeom prst="rect">
            <a:avLst/>
          </a:prstGeom>
        </p:spPr>
      </p:pic>
      <p:pic>
        <p:nvPicPr>
          <p:cNvPr id="22" name="Picture 21"/>
          <p:cNvPicPr>
            <a:picLocks noChangeAspect="1"/>
          </p:cNvPicPr>
          <p:nvPr/>
        </p:nvPicPr>
        <p:blipFill>
          <a:blip r:embed="rId3"/>
          <a:stretch>
            <a:fillRect/>
          </a:stretch>
        </p:blipFill>
        <p:spPr>
          <a:xfrm>
            <a:off x="8478979" y="5708352"/>
            <a:ext cx="579168" cy="535482"/>
          </a:xfrm>
          <a:prstGeom prst="rect">
            <a:avLst/>
          </a:prstGeom>
        </p:spPr>
      </p:pic>
      <p:pic>
        <p:nvPicPr>
          <p:cNvPr id="24" name="Picture 23"/>
          <p:cNvPicPr>
            <a:picLocks noChangeAspect="1"/>
          </p:cNvPicPr>
          <p:nvPr/>
        </p:nvPicPr>
        <p:blipFill>
          <a:blip r:embed="rId4"/>
          <a:stretch>
            <a:fillRect/>
          </a:stretch>
        </p:blipFill>
        <p:spPr>
          <a:xfrm>
            <a:off x="2498508" y="5008740"/>
            <a:ext cx="794485" cy="569906"/>
          </a:xfrm>
          <a:prstGeom prst="rect">
            <a:avLst/>
          </a:prstGeom>
        </p:spPr>
      </p:pic>
      <p:pic>
        <p:nvPicPr>
          <p:cNvPr id="25" name="Picture 24"/>
          <p:cNvPicPr>
            <a:picLocks noChangeAspect="1"/>
          </p:cNvPicPr>
          <p:nvPr/>
        </p:nvPicPr>
        <p:blipFill>
          <a:blip r:embed="rId4"/>
          <a:stretch>
            <a:fillRect/>
          </a:stretch>
        </p:blipFill>
        <p:spPr>
          <a:xfrm>
            <a:off x="6277707" y="5027773"/>
            <a:ext cx="794485" cy="569906"/>
          </a:xfrm>
          <a:prstGeom prst="rect">
            <a:avLst/>
          </a:prstGeom>
        </p:spPr>
      </p:pic>
      <p:pic>
        <p:nvPicPr>
          <p:cNvPr id="28" name="Picture 27"/>
          <p:cNvPicPr>
            <a:picLocks noChangeAspect="1"/>
          </p:cNvPicPr>
          <p:nvPr/>
        </p:nvPicPr>
        <p:blipFill>
          <a:blip r:embed="rId4"/>
          <a:stretch>
            <a:fillRect/>
          </a:stretch>
        </p:blipFill>
        <p:spPr>
          <a:xfrm>
            <a:off x="10055291" y="5036959"/>
            <a:ext cx="794485" cy="569906"/>
          </a:xfrm>
          <a:prstGeom prst="rect">
            <a:avLst/>
          </a:prstGeom>
        </p:spPr>
      </p:pic>
      <p:pic>
        <p:nvPicPr>
          <p:cNvPr id="33" name="Picture 32"/>
          <p:cNvPicPr>
            <a:picLocks noChangeAspect="1"/>
          </p:cNvPicPr>
          <p:nvPr/>
        </p:nvPicPr>
        <p:blipFill>
          <a:blip r:embed="rId5"/>
          <a:stretch>
            <a:fillRect/>
          </a:stretch>
        </p:blipFill>
        <p:spPr>
          <a:xfrm>
            <a:off x="2513809" y="5681917"/>
            <a:ext cx="780411" cy="627279"/>
          </a:xfrm>
          <a:prstGeom prst="rect">
            <a:avLst/>
          </a:prstGeom>
        </p:spPr>
      </p:pic>
      <p:pic>
        <p:nvPicPr>
          <p:cNvPr id="36" name="Picture 35"/>
          <p:cNvPicPr>
            <a:picLocks noChangeAspect="1"/>
          </p:cNvPicPr>
          <p:nvPr/>
        </p:nvPicPr>
        <p:blipFill>
          <a:blip r:embed="rId5"/>
          <a:stretch>
            <a:fillRect/>
          </a:stretch>
        </p:blipFill>
        <p:spPr>
          <a:xfrm>
            <a:off x="6299548" y="5754844"/>
            <a:ext cx="780411" cy="627279"/>
          </a:xfrm>
          <a:prstGeom prst="rect">
            <a:avLst/>
          </a:prstGeom>
        </p:spPr>
      </p:pic>
      <p:pic>
        <p:nvPicPr>
          <p:cNvPr id="39" name="Picture 38"/>
          <p:cNvPicPr>
            <a:picLocks noChangeAspect="1"/>
          </p:cNvPicPr>
          <p:nvPr/>
        </p:nvPicPr>
        <p:blipFill>
          <a:blip r:embed="rId5"/>
          <a:stretch>
            <a:fillRect/>
          </a:stretch>
        </p:blipFill>
        <p:spPr>
          <a:xfrm>
            <a:off x="10069349" y="5754845"/>
            <a:ext cx="780411" cy="627279"/>
          </a:xfrm>
          <a:prstGeom prst="rect">
            <a:avLst/>
          </a:prstGeom>
        </p:spPr>
      </p:pic>
      <p:sp>
        <p:nvSpPr>
          <p:cNvPr id="42" name="TextBox 41"/>
          <p:cNvSpPr txBox="1"/>
          <p:nvPr/>
        </p:nvSpPr>
        <p:spPr>
          <a:xfrm>
            <a:off x="1626284" y="5085237"/>
            <a:ext cx="581482" cy="369332"/>
          </a:xfrm>
          <a:prstGeom prst="rect">
            <a:avLst/>
          </a:prstGeom>
          <a:noFill/>
        </p:spPr>
        <p:txBody>
          <a:bodyPr wrap="square" rtlCol="0">
            <a:spAutoFit/>
          </a:bodyPr>
          <a:lstStyle/>
          <a:p>
            <a:r>
              <a:rPr lang="en-US"/>
              <a:t>M/L</a:t>
            </a:r>
          </a:p>
        </p:txBody>
      </p:sp>
      <p:sp>
        <p:nvSpPr>
          <p:cNvPr id="43" name="TextBox 42"/>
          <p:cNvSpPr txBox="1"/>
          <p:nvPr/>
        </p:nvSpPr>
        <p:spPr>
          <a:xfrm>
            <a:off x="1672190" y="5773119"/>
            <a:ext cx="519651" cy="367784"/>
          </a:xfrm>
          <a:prstGeom prst="rect">
            <a:avLst/>
          </a:prstGeom>
          <a:noFill/>
        </p:spPr>
        <p:txBody>
          <a:bodyPr wrap="square" rtlCol="0">
            <a:spAutoFit/>
          </a:bodyPr>
          <a:lstStyle/>
          <a:p>
            <a:r>
              <a:rPr lang="en-US"/>
              <a:t>L</a:t>
            </a:r>
          </a:p>
        </p:txBody>
      </p:sp>
      <p:sp>
        <p:nvSpPr>
          <p:cNvPr id="44" name="TextBox 43"/>
          <p:cNvSpPr txBox="1"/>
          <p:nvPr/>
        </p:nvSpPr>
        <p:spPr>
          <a:xfrm>
            <a:off x="3384790" y="5833723"/>
            <a:ext cx="581482" cy="369332"/>
          </a:xfrm>
          <a:prstGeom prst="rect">
            <a:avLst/>
          </a:prstGeom>
          <a:noFill/>
        </p:spPr>
        <p:txBody>
          <a:bodyPr wrap="square" rtlCol="0">
            <a:spAutoFit/>
          </a:bodyPr>
          <a:lstStyle/>
          <a:p>
            <a:r>
              <a:rPr lang="en-US"/>
              <a:t>M</a:t>
            </a:r>
          </a:p>
        </p:txBody>
      </p:sp>
      <p:sp>
        <p:nvSpPr>
          <p:cNvPr id="45" name="TextBox 44"/>
          <p:cNvSpPr txBox="1"/>
          <p:nvPr/>
        </p:nvSpPr>
        <p:spPr>
          <a:xfrm>
            <a:off x="3460679" y="5159949"/>
            <a:ext cx="581482" cy="369332"/>
          </a:xfrm>
          <a:prstGeom prst="rect">
            <a:avLst/>
          </a:prstGeom>
          <a:noFill/>
        </p:spPr>
        <p:txBody>
          <a:bodyPr wrap="square" rtlCol="0">
            <a:spAutoFit/>
          </a:bodyPr>
          <a:lstStyle/>
          <a:p>
            <a:r>
              <a:rPr lang="en-US"/>
              <a:t>H</a:t>
            </a:r>
          </a:p>
        </p:txBody>
      </p:sp>
      <p:sp>
        <p:nvSpPr>
          <p:cNvPr id="50" name="TextBox 49"/>
          <p:cNvSpPr txBox="1"/>
          <p:nvPr/>
        </p:nvSpPr>
        <p:spPr>
          <a:xfrm>
            <a:off x="9261443" y="5145840"/>
            <a:ext cx="581482" cy="369332"/>
          </a:xfrm>
          <a:prstGeom prst="rect">
            <a:avLst/>
          </a:prstGeom>
          <a:noFill/>
        </p:spPr>
        <p:txBody>
          <a:bodyPr wrap="square" rtlCol="0">
            <a:spAutoFit/>
          </a:bodyPr>
          <a:lstStyle/>
          <a:p>
            <a:r>
              <a:rPr lang="en-US"/>
              <a:t>M</a:t>
            </a:r>
          </a:p>
        </p:txBody>
      </p:sp>
      <p:sp>
        <p:nvSpPr>
          <p:cNvPr id="51" name="TextBox 50"/>
          <p:cNvSpPr txBox="1"/>
          <p:nvPr/>
        </p:nvSpPr>
        <p:spPr>
          <a:xfrm>
            <a:off x="9307349" y="5833722"/>
            <a:ext cx="519651" cy="367784"/>
          </a:xfrm>
          <a:prstGeom prst="rect">
            <a:avLst/>
          </a:prstGeom>
          <a:noFill/>
        </p:spPr>
        <p:txBody>
          <a:bodyPr wrap="square" rtlCol="0">
            <a:spAutoFit/>
          </a:bodyPr>
          <a:lstStyle/>
          <a:p>
            <a:r>
              <a:rPr lang="en-US"/>
              <a:t>M</a:t>
            </a:r>
          </a:p>
        </p:txBody>
      </p:sp>
      <p:sp>
        <p:nvSpPr>
          <p:cNvPr id="52" name="TextBox 51"/>
          <p:cNvSpPr txBox="1"/>
          <p:nvPr/>
        </p:nvSpPr>
        <p:spPr>
          <a:xfrm>
            <a:off x="11019949" y="5894326"/>
            <a:ext cx="581482" cy="369332"/>
          </a:xfrm>
          <a:prstGeom prst="rect">
            <a:avLst/>
          </a:prstGeom>
          <a:noFill/>
        </p:spPr>
        <p:txBody>
          <a:bodyPr wrap="square" rtlCol="0">
            <a:spAutoFit/>
          </a:bodyPr>
          <a:lstStyle/>
          <a:p>
            <a:r>
              <a:rPr lang="en-US" dirty="0"/>
              <a:t>H</a:t>
            </a:r>
          </a:p>
        </p:txBody>
      </p:sp>
      <p:sp>
        <p:nvSpPr>
          <p:cNvPr id="53" name="TextBox 52"/>
          <p:cNvSpPr txBox="1"/>
          <p:nvPr/>
        </p:nvSpPr>
        <p:spPr>
          <a:xfrm>
            <a:off x="11034629" y="5144055"/>
            <a:ext cx="581482" cy="369332"/>
          </a:xfrm>
          <a:prstGeom prst="rect">
            <a:avLst/>
          </a:prstGeom>
          <a:noFill/>
        </p:spPr>
        <p:txBody>
          <a:bodyPr wrap="square" rtlCol="0">
            <a:spAutoFit/>
          </a:bodyPr>
          <a:lstStyle/>
          <a:p>
            <a:r>
              <a:rPr lang="en-US"/>
              <a:t>M</a:t>
            </a:r>
          </a:p>
        </p:txBody>
      </p:sp>
      <p:sp>
        <p:nvSpPr>
          <p:cNvPr id="54" name="TextBox 53"/>
          <p:cNvSpPr txBox="1"/>
          <p:nvPr/>
        </p:nvSpPr>
        <p:spPr>
          <a:xfrm>
            <a:off x="5454610" y="5137246"/>
            <a:ext cx="581482" cy="369332"/>
          </a:xfrm>
          <a:prstGeom prst="rect">
            <a:avLst/>
          </a:prstGeom>
          <a:noFill/>
        </p:spPr>
        <p:txBody>
          <a:bodyPr wrap="square" rtlCol="0">
            <a:spAutoFit/>
          </a:bodyPr>
          <a:lstStyle/>
          <a:p>
            <a:r>
              <a:rPr lang="en-US" dirty="0"/>
              <a:t>M</a:t>
            </a:r>
          </a:p>
        </p:txBody>
      </p:sp>
      <p:sp>
        <p:nvSpPr>
          <p:cNvPr id="55" name="TextBox 54"/>
          <p:cNvSpPr txBox="1"/>
          <p:nvPr/>
        </p:nvSpPr>
        <p:spPr>
          <a:xfrm>
            <a:off x="5461429" y="5894326"/>
            <a:ext cx="519651" cy="367784"/>
          </a:xfrm>
          <a:prstGeom prst="rect">
            <a:avLst/>
          </a:prstGeom>
          <a:noFill/>
        </p:spPr>
        <p:txBody>
          <a:bodyPr wrap="square" rtlCol="0">
            <a:spAutoFit/>
          </a:bodyPr>
          <a:lstStyle/>
          <a:p>
            <a:r>
              <a:rPr lang="en-US"/>
              <a:t>M</a:t>
            </a:r>
          </a:p>
        </p:txBody>
      </p:sp>
      <p:sp>
        <p:nvSpPr>
          <p:cNvPr id="56" name="TextBox 55"/>
          <p:cNvSpPr txBox="1"/>
          <p:nvPr/>
        </p:nvSpPr>
        <p:spPr>
          <a:xfrm>
            <a:off x="7376600" y="5832174"/>
            <a:ext cx="581482" cy="369332"/>
          </a:xfrm>
          <a:prstGeom prst="rect">
            <a:avLst/>
          </a:prstGeom>
          <a:noFill/>
        </p:spPr>
        <p:txBody>
          <a:bodyPr wrap="square" rtlCol="0">
            <a:spAutoFit/>
          </a:bodyPr>
          <a:lstStyle/>
          <a:p>
            <a:r>
              <a:rPr lang="en-US"/>
              <a:t>L</a:t>
            </a:r>
          </a:p>
        </p:txBody>
      </p:sp>
      <p:sp>
        <p:nvSpPr>
          <p:cNvPr id="57" name="TextBox 56"/>
          <p:cNvSpPr txBox="1"/>
          <p:nvPr/>
        </p:nvSpPr>
        <p:spPr>
          <a:xfrm>
            <a:off x="7346084" y="5159949"/>
            <a:ext cx="581482" cy="369332"/>
          </a:xfrm>
          <a:prstGeom prst="rect">
            <a:avLst/>
          </a:prstGeom>
          <a:noFill/>
        </p:spPr>
        <p:txBody>
          <a:bodyPr wrap="square" rtlCol="0">
            <a:spAutoFit/>
          </a:bodyPr>
          <a:lstStyle/>
          <a:p>
            <a:r>
              <a:rPr lang="en-US"/>
              <a:t>M</a:t>
            </a:r>
          </a:p>
        </p:txBody>
      </p:sp>
      <p:pic>
        <p:nvPicPr>
          <p:cNvPr id="87" name="Picture 86" descr="A close up of a computer&#10;&#10;Description automatically generated">
            <a:extLst>
              <a:ext uri="{FF2B5EF4-FFF2-40B4-BE49-F238E27FC236}">
                <a16:creationId xmlns="" xmlns:a16="http://schemas.microsoft.com/office/drawing/2014/main" id="{337BA8B8-D215-42AF-838F-DAFDAB93DB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708" y="3924131"/>
            <a:ext cx="1221480" cy="788936"/>
          </a:xfrm>
          <a:prstGeom prst="rect">
            <a:avLst/>
          </a:prstGeom>
        </p:spPr>
      </p:pic>
      <p:sp>
        <p:nvSpPr>
          <p:cNvPr id="88" name="TextBox 87">
            <a:extLst>
              <a:ext uri="{FF2B5EF4-FFF2-40B4-BE49-F238E27FC236}">
                <a16:creationId xmlns="" xmlns:a16="http://schemas.microsoft.com/office/drawing/2014/main" id="{1FC34177-B49B-410D-9406-5E24BAC4B290}"/>
              </a:ext>
            </a:extLst>
          </p:cNvPr>
          <p:cNvSpPr txBox="1"/>
          <p:nvPr/>
        </p:nvSpPr>
        <p:spPr>
          <a:xfrm>
            <a:off x="1993188" y="3863878"/>
            <a:ext cx="2117565" cy="954107"/>
          </a:xfrm>
          <a:prstGeom prst="rect">
            <a:avLst/>
          </a:prstGeom>
          <a:solidFill>
            <a:schemeClr val="accent1">
              <a:lumMod val="40000"/>
              <a:lumOff val="60000"/>
            </a:schemeClr>
          </a:solidFill>
        </p:spPr>
        <p:txBody>
          <a:bodyPr wrap="square" rtlCol="0">
            <a:spAutoFit/>
          </a:bodyPr>
          <a:lstStyle/>
          <a:p>
            <a:r>
              <a:rPr lang="en-GB" sz="1400"/>
              <a:t>Computer and internet not required but can be used to help with instructions    </a:t>
            </a:r>
          </a:p>
        </p:txBody>
      </p:sp>
      <p:sp>
        <p:nvSpPr>
          <p:cNvPr id="89" name="TextBox 88">
            <a:extLst>
              <a:ext uri="{FF2B5EF4-FFF2-40B4-BE49-F238E27FC236}">
                <a16:creationId xmlns="" xmlns:a16="http://schemas.microsoft.com/office/drawing/2014/main" id="{8C5E49A1-C69D-45AB-BCB2-F1F0E066D081}"/>
              </a:ext>
            </a:extLst>
          </p:cNvPr>
          <p:cNvSpPr txBox="1"/>
          <p:nvPr/>
        </p:nvSpPr>
        <p:spPr>
          <a:xfrm>
            <a:off x="461003" y="2120113"/>
            <a:ext cx="3649750" cy="1477328"/>
          </a:xfrm>
          <a:prstGeom prst="rect">
            <a:avLst/>
          </a:prstGeom>
          <a:noFill/>
        </p:spPr>
        <p:txBody>
          <a:bodyPr wrap="square" rtlCol="0">
            <a:spAutoFit/>
          </a:bodyPr>
          <a:lstStyle/>
          <a:p>
            <a:r>
              <a:rPr lang="en-GB" b="1"/>
              <a:t>This will be a homework that will last 6 weeks or longer </a:t>
            </a:r>
            <a:r>
              <a:rPr lang="en-GB"/>
              <a:t>as it will take a little time to build the station. If you choose this you will only need to do one other task each fortnight.</a:t>
            </a:r>
          </a:p>
        </p:txBody>
      </p:sp>
      <p:pic>
        <p:nvPicPr>
          <p:cNvPr id="90" name="Picture 89" descr="A close up of a computer&#10;&#10;Description automatically generated">
            <a:extLst>
              <a:ext uri="{FF2B5EF4-FFF2-40B4-BE49-F238E27FC236}">
                <a16:creationId xmlns="" xmlns:a16="http://schemas.microsoft.com/office/drawing/2014/main" id="{92303F2B-F615-4727-9EC3-F178132197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53583" y="3936368"/>
            <a:ext cx="1221480" cy="788936"/>
          </a:xfrm>
          <a:prstGeom prst="rect">
            <a:avLst/>
          </a:prstGeom>
        </p:spPr>
      </p:pic>
      <p:pic>
        <p:nvPicPr>
          <p:cNvPr id="91" name="Picture 90" descr="A close up of a computer&#10;&#10;Description automatically generated">
            <a:extLst>
              <a:ext uri="{FF2B5EF4-FFF2-40B4-BE49-F238E27FC236}">
                <a16:creationId xmlns="" xmlns:a16="http://schemas.microsoft.com/office/drawing/2014/main" id="{FA8CCA32-4A6C-4836-A811-872D90A4E6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78404" y="3936368"/>
            <a:ext cx="1221480" cy="788936"/>
          </a:xfrm>
          <a:prstGeom prst="rect">
            <a:avLst/>
          </a:prstGeom>
        </p:spPr>
      </p:pic>
      <p:sp>
        <p:nvSpPr>
          <p:cNvPr id="92" name="TextBox 91">
            <a:extLst>
              <a:ext uri="{FF2B5EF4-FFF2-40B4-BE49-F238E27FC236}">
                <a16:creationId xmlns="" xmlns:a16="http://schemas.microsoft.com/office/drawing/2014/main" id="{7B68D291-E5E3-4CAF-853B-253535980C2D}"/>
              </a:ext>
            </a:extLst>
          </p:cNvPr>
          <p:cNvSpPr txBox="1"/>
          <p:nvPr/>
        </p:nvSpPr>
        <p:spPr>
          <a:xfrm>
            <a:off x="5745351" y="3877856"/>
            <a:ext cx="2117565" cy="954107"/>
          </a:xfrm>
          <a:prstGeom prst="rect">
            <a:avLst/>
          </a:prstGeom>
          <a:solidFill>
            <a:schemeClr val="accent4">
              <a:lumMod val="60000"/>
              <a:lumOff val="40000"/>
            </a:schemeClr>
          </a:solidFill>
        </p:spPr>
        <p:txBody>
          <a:bodyPr wrap="square" rtlCol="0">
            <a:spAutoFit/>
          </a:bodyPr>
          <a:lstStyle/>
          <a:p>
            <a:r>
              <a:rPr lang="en-GB" sz="1400" dirty="0"/>
              <a:t>Computer and internet is essential as you will need </a:t>
            </a:r>
            <a:r>
              <a:rPr lang="en-GB" sz="1400" dirty="0" smtClean="0"/>
              <a:t>to carry out a virtual holiday</a:t>
            </a:r>
            <a:endParaRPr lang="en-GB" sz="1400" dirty="0"/>
          </a:p>
        </p:txBody>
      </p:sp>
      <p:sp>
        <p:nvSpPr>
          <p:cNvPr id="93" name="TextBox 92">
            <a:extLst>
              <a:ext uri="{FF2B5EF4-FFF2-40B4-BE49-F238E27FC236}">
                <a16:creationId xmlns="" xmlns:a16="http://schemas.microsoft.com/office/drawing/2014/main" id="{E1D87D8D-AE56-4000-8828-5168E94D69B7}"/>
              </a:ext>
            </a:extLst>
          </p:cNvPr>
          <p:cNvSpPr txBox="1"/>
          <p:nvPr/>
        </p:nvSpPr>
        <p:spPr>
          <a:xfrm>
            <a:off x="9483866" y="3892382"/>
            <a:ext cx="2117565" cy="954107"/>
          </a:xfrm>
          <a:prstGeom prst="rect">
            <a:avLst/>
          </a:prstGeom>
          <a:solidFill>
            <a:schemeClr val="accent4">
              <a:lumMod val="60000"/>
              <a:lumOff val="40000"/>
            </a:schemeClr>
          </a:solidFill>
        </p:spPr>
        <p:txBody>
          <a:bodyPr wrap="square" rtlCol="0">
            <a:spAutoFit/>
          </a:bodyPr>
          <a:lstStyle/>
          <a:p>
            <a:r>
              <a:rPr lang="en-GB" sz="1400" dirty="0"/>
              <a:t>Computer and </a:t>
            </a:r>
            <a:r>
              <a:rPr lang="en-GB" sz="1400" dirty="0" smtClean="0"/>
              <a:t>internet are not needed but could be useful but you will need a camera (phone)</a:t>
            </a:r>
            <a:endParaRPr lang="en-GB" sz="1400" dirty="0"/>
          </a:p>
        </p:txBody>
      </p:sp>
      <p:sp>
        <p:nvSpPr>
          <p:cNvPr id="94" name="TextBox 93">
            <a:extLst>
              <a:ext uri="{FF2B5EF4-FFF2-40B4-BE49-F238E27FC236}">
                <a16:creationId xmlns="" xmlns:a16="http://schemas.microsoft.com/office/drawing/2014/main" id="{6E2695DC-1C6D-41F2-B594-9DA75565A973}"/>
              </a:ext>
            </a:extLst>
          </p:cNvPr>
          <p:cNvSpPr txBox="1"/>
          <p:nvPr/>
        </p:nvSpPr>
        <p:spPr>
          <a:xfrm>
            <a:off x="4377791" y="2085993"/>
            <a:ext cx="3107342" cy="1477328"/>
          </a:xfrm>
          <a:prstGeom prst="rect">
            <a:avLst/>
          </a:prstGeom>
          <a:noFill/>
        </p:spPr>
        <p:txBody>
          <a:bodyPr wrap="square" rtlCol="0">
            <a:spAutoFit/>
          </a:bodyPr>
          <a:lstStyle/>
          <a:p>
            <a:r>
              <a:rPr lang="en-GB" dirty="0" smtClean="0"/>
              <a:t>Trek from the top to the bottom of the World sending back postcards/emails/</a:t>
            </a:r>
            <a:r>
              <a:rPr lang="en-GB" dirty="0" err="1" smtClean="0"/>
              <a:t>Vlog</a:t>
            </a:r>
            <a:r>
              <a:rPr lang="en-GB" dirty="0" smtClean="0"/>
              <a:t> or zoom meeting from places that you visit</a:t>
            </a:r>
            <a:endParaRPr lang="en-GB" dirty="0"/>
          </a:p>
        </p:txBody>
      </p:sp>
      <p:sp>
        <p:nvSpPr>
          <p:cNvPr id="95" name="TextBox 94">
            <a:extLst>
              <a:ext uri="{FF2B5EF4-FFF2-40B4-BE49-F238E27FC236}">
                <a16:creationId xmlns="" xmlns:a16="http://schemas.microsoft.com/office/drawing/2014/main" id="{B7DD4A96-5A95-4E40-B725-F2C675A25507}"/>
              </a:ext>
            </a:extLst>
          </p:cNvPr>
          <p:cNvSpPr txBox="1"/>
          <p:nvPr/>
        </p:nvSpPr>
        <p:spPr>
          <a:xfrm>
            <a:off x="8203348" y="2134034"/>
            <a:ext cx="3107342" cy="1477328"/>
          </a:xfrm>
          <a:prstGeom prst="rect">
            <a:avLst/>
          </a:prstGeom>
          <a:noFill/>
        </p:spPr>
        <p:txBody>
          <a:bodyPr wrap="square" rtlCol="0">
            <a:spAutoFit/>
          </a:bodyPr>
          <a:lstStyle/>
          <a:p>
            <a:r>
              <a:rPr lang="en-GB" dirty="0" err="1" smtClean="0"/>
              <a:t>Stocksbridge</a:t>
            </a:r>
            <a:r>
              <a:rPr lang="en-GB" dirty="0" smtClean="0"/>
              <a:t> Oscars are up for grabs as you produce a film showing the formation of a landscape feature with informative annotations</a:t>
            </a:r>
            <a:endParaRPr lang="en-GB" dirty="0"/>
          </a:p>
        </p:txBody>
      </p:sp>
      <p:sp>
        <p:nvSpPr>
          <p:cNvPr id="96" name="Rectangle 95">
            <a:extLst>
              <a:ext uri="{FF2B5EF4-FFF2-40B4-BE49-F238E27FC236}">
                <a16:creationId xmlns="" xmlns:a16="http://schemas.microsoft.com/office/drawing/2014/main" id="{2BE97B78-70EB-481A-B311-63161BC9B430}"/>
              </a:ext>
            </a:extLst>
          </p:cNvPr>
          <p:cNvSpPr/>
          <p:nvPr/>
        </p:nvSpPr>
        <p:spPr>
          <a:xfrm>
            <a:off x="436970" y="1736911"/>
            <a:ext cx="3782356" cy="49102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Rectangle 96">
            <a:hlinkClick r:id="rId7" action="ppaction://hlinksldjump"/>
            <a:extLst>
              <a:ext uri="{FF2B5EF4-FFF2-40B4-BE49-F238E27FC236}">
                <a16:creationId xmlns="" xmlns:a16="http://schemas.microsoft.com/office/drawing/2014/main" id="{0D8C3E8B-61B8-45F6-ADDF-0B538FFB90E9}"/>
              </a:ext>
            </a:extLst>
          </p:cNvPr>
          <p:cNvSpPr/>
          <p:nvPr/>
        </p:nvSpPr>
        <p:spPr>
          <a:xfrm>
            <a:off x="417509" y="1759590"/>
            <a:ext cx="3804247" cy="49102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Rectangle 97">
            <a:hlinkClick r:id="rId8" action="ppaction://hlinksldjump"/>
            <a:extLst>
              <a:ext uri="{FF2B5EF4-FFF2-40B4-BE49-F238E27FC236}">
                <a16:creationId xmlns="" xmlns:a16="http://schemas.microsoft.com/office/drawing/2014/main" id="{EEEA718B-07BB-4132-8970-91DA49CD7E14}"/>
              </a:ext>
            </a:extLst>
          </p:cNvPr>
          <p:cNvSpPr/>
          <p:nvPr/>
        </p:nvSpPr>
        <p:spPr>
          <a:xfrm>
            <a:off x="4175775" y="1736909"/>
            <a:ext cx="3804247" cy="49102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Rectangle 98">
            <a:hlinkClick r:id="rId9" action="ppaction://hlinksldjump"/>
            <a:extLst>
              <a:ext uri="{FF2B5EF4-FFF2-40B4-BE49-F238E27FC236}">
                <a16:creationId xmlns="" xmlns:a16="http://schemas.microsoft.com/office/drawing/2014/main" id="{458D3106-650A-4CA3-975B-B9A39D88A197}"/>
              </a:ext>
            </a:extLst>
          </p:cNvPr>
          <p:cNvSpPr/>
          <p:nvPr/>
        </p:nvSpPr>
        <p:spPr>
          <a:xfrm>
            <a:off x="7996585" y="1735141"/>
            <a:ext cx="3804247" cy="49102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TextBox 99">
            <a:extLst>
              <a:ext uri="{FF2B5EF4-FFF2-40B4-BE49-F238E27FC236}">
                <a16:creationId xmlns="" xmlns:a16="http://schemas.microsoft.com/office/drawing/2014/main" id="{61686CAB-A200-41C0-A616-3DDE42B2FB05}"/>
              </a:ext>
            </a:extLst>
          </p:cNvPr>
          <p:cNvSpPr txBox="1"/>
          <p:nvPr/>
        </p:nvSpPr>
        <p:spPr>
          <a:xfrm>
            <a:off x="511290" y="364142"/>
            <a:ext cx="9093956" cy="923330"/>
          </a:xfrm>
          <a:prstGeom prst="rect">
            <a:avLst/>
          </a:prstGeom>
          <a:noFill/>
        </p:spPr>
        <p:txBody>
          <a:bodyPr wrap="square" rtlCol="0">
            <a:spAutoFit/>
          </a:bodyPr>
          <a:lstStyle/>
          <a:p>
            <a:r>
              <a:rPr lang="en-GB"/>
              <a:t>Choose your tasks…</a:t>
            </a:r>
          </a:p>
          <a:p>
            <a:r>
              <a:rPr lang="en-GB"/>
              <a:t>You need to complete two of the following to undertake in the next two weeks, decide which ones and click on the box below to go to the task.</a:t>
            </a:r>
          </a:p>
        </p:txBody>
      </p:sp>
      <p:sp>
        <p:nvSpPr>
          <p:cNvPr id="101" name="TextBox 100">
            <a:extLst>
              <a:ext uri="{FF2B5EF4-FFF2-40B4-BE49-F238E27FC236}">
                <a16:creationId xmlns="" xmlns:a16="http://schemas.microsoft.com/office/drawing/2014/main" id="{E5E41731-B0F1-4105-B7B9-926AE7EE1D75}"/>
              </a:ext>
            </a:extLst>
          </p:cNvPr>
          <p:cNvSpPr txBox="1"/>
          <p:nvPr/>
        </p:nvSpPr>
        <p:spPr>
          <a:xfrm>
            <a:off x="9778132" y="441012"/>
            <a:ext cx="1844412" cy="923330"/>
          </a:xfrm>
          <a:prstGeom prst="rect">
            <a:avLst/>
          </a:prstGeom>
          <a:solidFill>
            <a:srgbClr val="FFC000"/>
          </a:solidFill>
        </p:spPr>
        <p:txBody>
          <a:bodyPr wrap="square" rtlCol="0">
            <a:spAutoFit/>
          </a:bodyPr>
          <a:lstStyle/>
          <a:p>
            <a:r>
              <a:rPr lang="en-GB" b="1"/>
              <a:t>Some of these activities can be done with family</a:t>
            </a:r>
          </a:p>
        </p:txBody>
      </p:sp>
    </p:spTree>
    <p:extLst>
      <p:ext uri="{BB962C8B-B14F-4D97-AF65-F5344CB8AC3E}">
        <p14:creationId xmlns:p14="http://schemas.microsoft.com/office/powerpoint/2010/main" val="398304907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1E0A21-58F8-43DA-8874-09F3F447DAD4}"/>
              </a:ext>
            </a:extLst>
          </p:cNvPr>
          <p:cNvSpPr>
            <a:spLocks noGrp="1"/>
          </p:cNvSpPr>
          <p:nvPr>
            <p:ph type="ctrTitle"/>
          </p:nvPr>
        </p:nvSpPr>
        <p:spPr>
          <a:solidFill>
            <a:schemeClr val="bg2">
              <a:lumMod val="75000"/>
            </a:schemeClr>
          </a:solidFill>
        </p:spPr>
        <p:txBody>
          <a:bodyPr>
            <a:normAutofit fontScale="90000"/>
          </a:bodyPr>
          <a:lstStyle/>
          <a:p>
            <a:r>
              <a:rPr lang="en-GB"/>
              <a:t>Build your own weather station</a:t>
            </a:r>
          </a:p>
        </p:txBody>
      </p:sp>
      <p:sp>
        <p:nvSpPr>
          <p:cNvPr id="3" name="Subtitle 2">
            <a:extLst>
              <a:ext uri="{FF2B5EF4-FFF2-40B4-BE49-F238E27FC236}">
                <a16:creationId xmlns="" xmlns:a16="http://schemas.microsoft.com/office/drawing/2014/main" id="{B8F8AA5A-5C25-4273-8468-2335E4A48953}"/>
              </a:ext>
            </a:extLst>
          </p:cNvPr>
          <p:cNvSpPr>
            <a:spLocks noGrp="1"/>
          </p:cNvSpPr>
          <p:nvPr>
            <p:ph type="subTitle" idx="1"/>
          </p:nvPr>
        </p:nvSpPr>
        <p:spPr>
          <a:xfrm>
            <a:off x="1524000" y="3429000"/>
            <a:ext cx="9144000" cy="1655762"/>
          </a:xfrm>
          <a:solidFill>
            <a:srgbClr val="CCECFF"/>
          </a:solidFill>
        </p:spPr>
        <p:txBody>
          <a:bodyPr>
            <a:normAutofit fontScale="77500" lnSpcReduction="20000"/>
          </a:bodyPr>
          <a:lstStyle/>
          <a:p>
            <a:r>
              <a:rPr lang="en-GB"/>
              <a:t>Learning intent: how weather is observed and recorded.</a:t>
            </a:r>
          </a:p>
          <a:p>
            <a:r>
              <a:rPr lang="en-GB"/>
              <a:t>Know how the weather changes.</a:t>
            </a:r>
          </a:p>
          <a:p>
            <a:r>
              <a:rPr lang="en-GB"/>
              <a:t>Know why the weather changes.</a:t>
            </a:r>
          </a:p>
          <a:p>
            <a:endParaRPr lang="en-GB"/>
          </a:p>
          <a:p>
            <a:r>
              <a:rPr lang="en-GB"/>
              <a:t>Success criteria: record and predict the weather correctly</a:t>
            </a:r>
          </a:p>
        </p:txBody>
      </p:sp>
      <p:sp>
        <p:nvSpPr>
          <p:cNvPr id="4" name="TextBox 3">
            <a:extLst>
              <a:ext uri="{FF2B5EF4-FFF2-40B4-BE49-F238E27FC236}">
                <a16:creationId xmlns="" xmlns:a16="http://schemas.microsoft.com/office/drawing/2014/main" id="{05AFC686-2DB1-420F-8E05-FC0F43CDE40C}"/>
              </a:ext>
            </a:extLst>
          </p:cNvPr>
          <p:cNvSpPr txBox="1"/>
          <p:nvPr/>
        </p:nvSpPr>
        <p:spPr>
          <a:xfrm>
            <a:off x="269962" y="5180695"/>
            <a:ext cx="4511041" cy="1477328"/>
          </a:xfrm>
          <a:prstGeom prst="rect">
            <a:avLst/>
          </a:prstGeom>
          <a:solidFill>
            <a:srgbClr val="FFC000"/>
          </a:solidFill>
        </p:spPr>
        <p:txBody>
          <a:bodyPr wrap="square" rtlCol="0">
            <a:spAutoFit/>
          </a:bodyPr>
          <a:lstStyle/>
          <a:p>
            <a:r>
              <a:rPr lang="en-GB" dirty="0"/>
              <a:t>This homework will count as one of your two week homework choices or the next </a:t>
            </a:r>
            <a:r>
              <a:rPr lang="en-GB" dirty="0" smtClean="0"/>
              <a:t>4 to 6 </a:t>
            </a:r>
            <a:r>
              <a:rPr lang="en-GB" dirty="0"/>
              <a:t>weeks Remember to keep your weather records. So </a:t>
            </a:r>
            <a:r>
              <a:rPr lang="en-GB" dirty="0" smtClean="0"/>
              <a:t>now you have 1 week </a:t>
            </a:r>
            <a:r>
              <a:rPr lang="en-GB" dirty="0"/>
              <a:t>to make, 2 weeks to record and </a:t>
            </a:r>
            <a:r>
              <a:rPr lang="en-GB" dirty="0" smtClean="0"/>
              <a:t>1 </a:t>
            </a:r>
            <a:r>
              <a:rPr lang="en-GB" dirty="0"/>
              <a:t>weeks to review. Enjoy</a:t>
            </a:r>
          </a:p>
        </p:txBody>
      </p:sp>
    </p:spTree>
    <p:extLst>
      <p:ext uri="{BB962C8B-B14F-4D97-AF65-F5344CB8AC3E}">
        <p14:creationId xmlns:p14="http://schemas.microsoft.com/office/powerpoint/2010/main" val="398678770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are you doing?</a:t>
            </a:r>
          </a:p>
        </p:txBody>
      </p:sp>
      <p:sp>
        <p:nvSpPr>
          <p:cNvPr id="4" name="Content Placeholder 3"/>
          <p:cNvSpPr>
            <a:spLocks noGrp="1"/>
          </p:cNvSpPr>
          <p:nvPr>
            <p:ph sz="half" idx="2"/>
          </p:nvPr>
        </p:nvSpPr>
        <p:spPr>
          <a:xfrm>
            <a:off x="6158545" y="1733014"/>
            <a:ext cx="5181600" cy="4659693"/>
          </a:xfrm>
          <a:solidFill>
            <a:srgbClr val="CCECFF"/>
          </a:solidFill>
        </p:spPr>
        <p:txBody>
          <a:bodyPr>
            <a:normAutofit fontScale="92500" lnSpcReduction="10000"/>
          </a:bodyPr>
          <a:lstStyle/>
          <a:p>
            <a:pPr marL="0" indent="0">
              <a:buNone/>
            </a:pPr>
            <a:r>
              <a:rPr lang="en-US" sz="2000"/>
              <a:t>All you need to know about weather is the diagram opposite.</a:t>
            </a:r>
          </a:p>
          <a:p>
            <a:pPr marL="0" indent="0">
              <a:buNone/>
            </a:pPr>
            <a:r>
              <a:rPr lang="en-US" sz="2000" b="1" u="sng"/>
              <a:t>High pressure</a:t>
            </a:r>
          </a:p>
          <a:p>
            <a:r>
              <a:rPr lang="en-US" sz="2000"/>
              <a:t>Cold air is heavy so it sinks. As it gets closer to the earth it warms and water/clouds are evaporated giving clear skies and sunshine.</a:t>
            </a:r>
          </a:p>
          <a:p>
            <a:pPr marL="0" indent="0">
              <a:buNone/>
            </a:pPr>
            <a:r>
              <a:rPr lang="en-US" sz="2000" b="1" u="sng"/>
              <a:t>Low pressure</a:t>
            </a:r>
          </a:p>
          <a:p>
            <a:r>
              <a:rPr lang="en-US" sz="2000"/>
              <a:t>Air that warms gets lighter and rises so it cools, condenses (forms clouds) and it rains.</a:t>
            </a:r>
          </a:p>
          <a:p>
            <a:endParaRPr lang="en-US" sz="2000"/>
          </a:p>
          <a:p>
            <a:pPr marL="0" indent="0">
              <a:buNone/>
            </a:pPr>
            <a:r>
              <a:rPr lang="en-US" sz="2000"/>
              <a:t>I</a:t>
            </a:r>
            <a:r>
              <a:rPr lang="en-US" sz="2000" b="1"/>
              <a:t>f its cloudy its low,  if its blue its high. If it’s getting cloudier it might rain soon.</a:t>
            </a:r>
          </a:p>
          <a:p>
            <a:pPr marL="0" indent="0">
              <a:buNone/>
            </a:pPr>
            <a:endParaRPr lang="en-US" sz="2000" b="1"/>
          </a:p>
          <a:p>
            <a:pPr marL="0" indent="0">
              <a:buNone/>
            </a:pPr>
            <a:r>
              <a:rPr lang="en-US" sz="2000" b="1"/>
              <a:t>Weather forecasting sorted</a:t>
            </a:r>
          </a:p>
        </p:txBody>
      </p:sp>
      <p:pic>
        <p:nvPicPr>
          <p:cNvPr id="8" name="Content Placeholder 7" descr="A picture containing drawing&#10;&#10;Description automatically generated">
            <a:extLst>
              <a:ext uri="{FF2B5EF4-FFF2-40B4-BE49-F238E27FC236}">
                <a16:creationId xmlns="" xmlns:a16="http://schemas.microsoft.com/office/drawing/2014/main" id="{B9B782C9-D6E3-4705-AA2E-FC2C3F7E7CE9}"/>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07300" y="2395241"/>
            <a:ext cx="5126155" cy="3048595"/>
          </a:xfrm>
        </p:spPr>
      </p:pic>
    </p:spTree>
    <p:extLst>
      <p:ext uri="{BB962C8B-B14F-4D97-AF65-F5344CB8AC3E}">
        <p14:creationId xmlns:p14="http://schemas.microsoft.com/office/powerpoint/2010/main" val="369307779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are you doing</a:t>
            </a:r>
          </a:p>
        </p:txBody>
      </p:sp>
      <p:pic>
        <p:nvPicPr>
          <p:cNvPr id="5" name="Content Placeholder 4"/>
          <p:cNvPicPr>
            <a:picLocks noGrp="1" noChangeAspect="1"/>
          </p:cNvPicPr>
          <p:nvPr>
            <p:ph sz="half" idx="1"/>
          </p:nvPr>
        </p:nvPicPr>
        <p:blipFill>
          <a:blip r:embed="rId2"/>
          <a:srcRect l="16509" r="16509"/>
          <a:stretch>
            <a:fillRect/>
          </a:stretch>
        </p:blipFill>
        <p:spPr/>
      </p:pic>
      <p:sp>
        <p:nvSpPr>
          <p:cNvPr id="4" name="Content Placeholder 3"/>
          <p:cNvSpPr>
            <a:spLocks noGrp="1"/>
          </p:cNvSpPr>
          <p:nvPr>
            <p:ph sz="half" idx="2"/>
          </p:nvPr>
        </p:nvSpPr>
        <p:spPr>
          <a:solidFill>
            <a:srgbClr val="CCECFF"/>
          </a:solidFill>
        </p:spPr>
        <p:txBody>
          <a:bodyPr>
            <a:normAutofit lnSpcReduction="10000"/>
          </a:bodyPr>
          <a:lstStyle/>
          <a:p>
            <a:r>
              <a:rPr lang="en-US" sz="2000"/>
              <a:t>You need to complete the building of the weather station by following the instructions on next slides. If you are unable to make one or two instruments just record the ones you can.</a:t>
            </a:r>
          </a:p>
          <a:p>
            <a:endParaRPr lang="en-US" sz="2000"/>
          </a:p>
          <a:p>
            <a:r>
              <a:rPr lang="en-US" sz="2000"/>
              <a:t>Record the weather twice a day. It should be the same time everyday if possible. KEEP THESE RECORDS AS YOU WILL NEED THEM LATER.</a:t>
            </a:r>
          </a:p>
          <a:p>
            <a:endParaRPr lang="en-US" sz="2000"/>
          </a:p>
          <a:p>
            <a:r>
              <a:rPr lang="en-US" sz="2000"/>
              <a:t>Look at the pressure (tells what weather is coming) and the wind speed (tells you how fast its coming) and try to predict what the weather will be when you record next.</a:t>
            </a:r>
          </a:p>
        </p:txBody>
      </p:sp>
    </p:spTree>
    <p:extLst>
      <p:ext uri="{BB962C8B-B14F-4D97-AF65-F5344CB8AC3E}">
        <p14:creationId xmlns:p14="http://schemas.microsoft.com/office/powerpoint/2010/main" val="74731577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a:t>Barometer</a:t>
            </a:r>
          </a:p>
        </p:txBody>
      </p:sp>
      <p:sp>
        <p:nvSpPr>
          <p:cNvPr id="3" name="TextBox 2"/>
          <p:cNvSpPr txBox="1"/>
          <p:nvPr/>
        </p:nvSpPr>
        <p:spPr>
          <a:xfrm>
            <a:off x="310444" y="1298222"/>
            <a:ext cx="2737557" cy="4401205"/>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a:t>Function: </a:t>
            </a:r>
            <a:r>
              <a:rPr lang="en-US" sz="2000"/>
              <a:t>This instrument shows how the pressure is changing. If the water or the indicator goes up then the weather should be getting dryer and the wind should drop. If it falls then the weather should get wetter and windier.</a:t>
            </a:r>
          </a:p>
          <a:p>
            <a:endParaRPr lang="en-US" sz="2000"/>
          </a:p>
          <a:p>
            <a:r>
              <a:rPr lang="en-US" sz="2000"/>
              <a:t>Click on Icon to get video instructions</a:t>
            </a:r>
          </a:p>
        </p:txBody>
      </p:sp>
      <p:sp>
        <p:nvSpPr>
          <p:cNvPr id="4" name="TextBox 3"/>
          <p:cNvSpPr txBox="1"/>
          <p:nvPr/>
        </p:nvSpPr>
        <p:spPr>
          <a:xfrm>
            <a:off x="3118556" y="239889"/>
            <a:ext cx="4487333" cy="6463308"/>
          </a:xfrm>
          <a:prstGeom prst="rect">
            <a:avLst/>
          </a:prstGeom>
          <a:solidFill>
            <a:schemeClr val="accent2">
              <a:lumMod val="20000"/>
              <a:lumOff val="80000"/>
            </a:schemeClr>
          </a:solidFill>
          <a:ln>
            <a:solidFill>
              <a:schemeClr val="accent2">
                <a:lumMod val="20000"/>
                <a:lumOff val="80000"/>
              </a:schemeClr>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b="1" u="sng"/>
              <a:t>Method 1 Water Barometer</a:t>
            </a:r>
          </a:p>
          <a:p>
            <a:r>
              <a:rPr lang="en-US"/>
              <a:t>You will need : </a:t>
            </a:r>
          </a:p>
          <a:p>
            <a:r>
              <a:rPr lang="en-US"/>
              <a:t>A clear straw or tube</a:t>
            </a:r>
          </a:p>
          <a:p>
            <a:r>
              <a:rPr lang="en-US"/>
              <a:t>a clear glass bottle smaller than the straw</a:t>
            </a:r>
          </a:p>
          <a:p>
            <a:r>
              <a:rPr lang="en-US"/>
              <a:t>Food </a:t>
            </a:r>
            <a:r>
              <a:rPr lang="en-US" err="1"/>
              <a:t>colouring</a:t>
            </a:r>
            <a:endParaRPr lang="en-US"/>
          </a:p>
          <a:p>
            <a:r>
              <a:rPr lang="en-US"/>
              <a:t>Water</a:t>
            </a:r>
          </a:p>
          <a:p>
            <a:r>
              <a:rPr lang="en-US" err="1"/>
              <a:t>Selotape</a:t>
            </a:r>
            <a:endParaRPr lang="en-US"/>
          </a:p>
          <a:p>
            <a:r>
              <a:rPr lang="en-US" err="1"/>
              <a:t>Blu</a:t>
            </a:r>
            <a:r>
              <a:rPr lang="en-US"/>
              <a:t> </a:t>
            </a:r>
            <a:r>
              <a:rPr lang="en-US" err="1"/>
              <a:t>tac</a:t>
            </a:r>
            <a:r>
              <a:rPr lang="en-US"/>
              <a:t> or </a:t>
            </a:r>
            <a:r>
              <a:rPr lang="en-US" err="1"/>
              <a:t>plastercine</a:t>
            </a:r>
            <a:endParaRPr lang="en-US"/>
          </a:p>
          <a:p>
            <a:endParaRPr lang="en-US"/>
          </a:p>
          <a:p>
            <a:r>
              <a:rPr lang="en-US"/>
              <a:t>Stick the straw to the inside side of your jar leaving a small gap at the bottom. Then fill the jar a third full with water and a little food </a:t>
            </a:r>
            <a:r>
              <a:rPr lang="en-US" err="1"/>
              <a:t>colouring</a:t>
            </a:r>
            <a:r>
              <a:rPr lang="en-US"/>
              <a:t>. BECAREFUL- suck the </a:t>
            </a:r>
            <a:r>
              <a:rPr lang="en-US" err="1"/>
              <a:t>coloured</a:t>
            </a:r>
            <a:r>
              <a:rPr lang="en-US"/>
              <a:t> water half way up the straw and tightly squeeze the top of the straw just below your lip. The water should stay half way up, if so block the top of the straw with </a:t>
            </a:r>
            <a:r>
              <a:rPr lang="en-US" err="1"/>
              <a:t>blu</a:t>
            </a:r>
            <a:r>
              <a:rPr lang="en-US"/>
              <a:t> tac/</a:t>
            </a:r>
            <a:r>
              <a:rPr lang="en-US" err="1"/>
              <a:t>plastercine</a:t>
            </a:r>
            <a:r>
              <a:rPr lang="en-US"/>
              <a:t> before you stop squeezing with your fingers. Mark on the height of the water in the straw on the side of the jar and mark it 0- then higher above it Lower below the 0. Placing white paper behind the jar makes the writing easier to see</a:t>
            </a:r>
          </a:p>
        </p:txBody>
      </p:sp>
      <p:sp>
        <p:nvSpPr>
          <p:cNvPr id="5" name="TextBox 4"/>
          <p:cNvSpPr txBox="1"/>
          <p:nvPr/>
        </p:nvSpPr>
        <p:spPr>
          <a:xfrm>
            <a:off x="7676444" y="239889"/>
            <a:ext cx="4261555" cy="6186309"/>
          </a:xfrm>
          <a:prstGeom prst="rect">
            <a:avLst/>
          </a:prstGeom>
          <a:solidFill>
            <a:schemeClr val="accent2">
              <a:lumMod val="20000"/>
              <a:lumOff val="80000"/>
            </a:schemeClr>
          </a:solidFill>
        </p:spPr>
        <p:txBody>
          <a:bodyPr wrap="square" rtlCol="0">
            <a:spAutoFit/>
          </a:bodyPr>
          <a:lstStyle/>
          <a:p>
            <a:r>
              <a:rPr lang="en-US" b="1" u="sng"/>
              <a:t>Method 2 Balloon Barometer</a:t>
            </a:r>
          </a:p>
          <a:p>
            <a:r>
              <a:rPr lang="en-US"/>
              <a:t>You will need:</a:t>
            </a:r>
          </a:p>
          <a:p>
            <a:r>
              <a:rPr lang="en-US"/>
              <a:t>A glass jar, not plastic.</a:t>
            </a:r>
          </a:p>
          <a:p>
            <a:r>
              <a:rPr lang="en-US"/>
              <a:t>A balloon</a:t>
            </a:r>
          </a:p>
          <a:p>
            <a:r>
              <a:rPr lang="en-US"/>
              <a:t>A rubber band</a:t>
            </a:r>
          </a:p>
          <a:p>
            <a:r>
              <a:rPr lang="en-US"/>
              <a:t>Some  form of gel such as </a:t>
            </a:r>
            <a:r>
              <a:rPr lang="en-US" err="1"/>
              <a:t>vaseline</a:t>
            </a:r>
            <a:endParaRPr lang="en-US"/>
          </a:p>
          <a:p>
            <a:r>
              <a:rPr lang="en-US"/>
              <a:t>A straw, pencil, </a:t>
            </a:r>
            <a:r>
              <a:rPr lang="en-US" err="1"/>
              <a:t>lolly</a:t>
            </a:r>
            <a:r>
              <a:rPr lang="en-US"/>
              <a:t> stick </a:t>
            </a:r>
            <a:r>
              <a:rPr lang="en-US" err="1"/>
              <a:t>etc</a:t>
            </a:r>
            <a:endParaRPr lang="en-US"/>
          </a:p>
          <a:p>
            <a:r>
              <a:rPr lang="en-US"/>
              <a:t>A sheet of paper.</a:t>
            </a:r>
          </a:p>
          <a:p>
            <a:endParaRPr lang="en-US"/>
          </a:p>
          <a:p>
            <a:r>
              <a:rPr lang="en-US"/>
              <a:t>Cut the neck off the balloon. If possible put a small amount of gel on the top of the jar to help seal the join before stretching the balloon over the top of the jar and securing with a tight elastic band around the neck of the jar. The balloon should now look like a drum over the top of the jar.</a:t>
            </a:r>
          </a:p>
          <a:p>
            <a:r>
              <a:rPr lang="en-US"/>
              <a:t>Place the end of the indicator on the  </a:t>
            </a:r>
            <a:r>
              <a:rPr lang="en-US" err="1"/>
              <a:t>centre</a:t>
            </a:r>
            <a:r>
              <a:rPr lang="en-US"/>
              <a:t> of the balloon top and secure with </a:t>
            </a:r>
            <a:r>
              <a:rPr lang="en-US" err="1"/>
              <a:t>selotape</a:t>
            </a:r>
            <a:r>
              <a:rPr lang="en-US"/>
              <a:t>.</a:t>
            </a:r>
          </a:p>
          <a:p>
            <a:r>
              <a:rPr lang="en-US"/>
              <a:t>Place the sheet of paper behind the jar and mark on where the indicator is pointing. H above, L below</a:t>
            </a:r>
          </a:p>
        </p:txBody>
      </p:sp>
      <p:pic>
        <p:nvPicPr>
          <p:cNvPr id="7" name="Graphic 6" descr="Presentation with media">
            <a:hlinkClick r:id="rId2"/>
            <a:extLst>
              <a:ext uri="{FF2B5EF4-FFF2-40B4-BE49-F238E27FC236}">
                <a16:creationId xmlns="" xmlns:a16="http://schemas.microsoft.com/office/drawing/2014/main" id="{E8E91B6B-4718-4756-8613-34D2A12E9F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0607310" y="5925393"/>
            <a:ext cx="914400" cy="914400"/>
          </a:xfrm>
          <a:prstGeom prst="rect">
            <a:avLst/>
          </a:prstGeom>
        </p:spPr>
      </p:pic>
      <p:pic>
        <p:nvPicPr>
          <p:cNvPr id="8" name="Graphic 7" descr="Presentation with media">
            <a:hlinkClick r:id="rId5"/>
            <a:extLst>
              <a:ext uri="{FF2B5EF4-FFF2-40B4-BE49-F238E27FC236}">
                <a16:creationId xmlns="" xmlns:a16="http://schemas.microsoft.com/office/drawing/2014/main" id="{991CF243-7FF1-4841-A77D-D5395E7180C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356911" y="5784093"/>
            <a:ext cx="914400" cy="914400"/>
          </a:xfrm>
          <a:prstGeom prst="rect">
            <a:avLst/>
          </a:prstGeom>
        </p:spPr>
      </p:pic>
    </p:spTree>
    <p:extLst>
      <p:ext uri="{BB962C8B-B14F-4D97-AF65-F5344CB8AC3E}">
        <p14:creationId xmlns:p14="http://schemas.microsoft.com/office/powerpoint/2010/main" val="284288406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915356" cy="763764"/>
          </a:xfrm>
        </p:spPr>
        <p:txBody>
          <a:bodyPr>
            <a:normAutofit fontScale="90000"/>
          </a:bodyPr>
          <a:lstStyle/>
          <a:p>
            <a:r>
              <a:rPr lang="en-US"/>
              <a:t>Anemometer</a:t>
            </a:r>
          </a:p>
        </p:txBody>
      </p:sp>
      <p:sp>
        <p:nvSpPr>
          <p:cNvPr id="3" name="TextBox 2"/>
          <p:cNvSpPr txBox="1"/>
          <p:nvPr/>
        </p:nvSpPr>
        <p:spPr>
          <a:xfrm>
            <a:off x="437443" y="1128889"/>
            <a:ext cx="2935113" cy="2862322"/>
          </a:xfrm>
          <a:prstGeom prst="rect">
            <a:avLst/>
          </a:prstGeom>
          <a:solidFill>
            <a:srgbClr val="CCECFF"/>
          </a:solidFill>
        </p:spPr>
        <p:txBody>
          <a:bodyPr wrap="square" rtlCol="0">
            <a:spAutoFit/>
          </a:bodyPr>
          <a:lstStyle/>
          <a:p>
            <a:r>
              <a:rPr lang="en-US" sz="2000" b="1"/>
              <a:t>Function: </a:t>
            </a:r>
            <a:r>
              <a:rPr lang="en-US" sz="2000"/>
              <a:t>This instrument shows the exact speed of the wind. You will require a degree in electronics or engineering to make one. Therefore we are going to use the old fashioned Beaufort scale. </a:t>
            </a:r>
          </a:p>
          <a:p>
            <a:endParaRPr lang="en-US" sz="2000"/>
          </a:p>
        </p:txBody>
      </p:sp>
      <p:pic>
        <p:nvPicPr>
          <p:cNvPr id="6" name="Picture 5"/>
          <p:cNvPicPr>
            <a:picLocks noChangeAspect="1"/>
          </p:cNvPicPr>
          <p:nvPr/>
        </p:nvPicPr>
        <p:blipFill>
          <a:blip r:embed="rId2"/>
          <a:stretch>
            <a:fillRect/>
          </a:stretch>
        </p:blipFill>
        <p:spPr>
          <a:xfrm>
            <a:off x="4487332" y="181864"/>
            <a:ext cx="6912038" cy="6450358"/>
          </a:xfrm>
          <a:prstGeom prst="rect">
            <a:avLst/>
          </a:prstGeom>
        </p:spPr>
      </p:pic>
      <p:sp>
        <p:nvSpPr>
          <p:cNvPr id="7" name="TextBox 6"/>
          <p:cNvSpPr txBox="1"/>
          <p:nvPr/>
        </p:nvSpPr>
        <p:spPr>
          <a:xfrm>
            <a:off x="437443" y="4144796"/>
            <a:ext cx="2935113" cy="1754327"/>
          </a:xfrm>
          <a:prstGeom prst="rect">
            <a:avLst/>
          </a:prstGeom>
          <a:solidFill>
            <a:schemeClr val="accent1">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t>Devised by Admiral Beaufort to help sailors with their sails. All you will need to do is judge what the wind is doing according to the pictures</a:t>
            </a:r>
          </a:p>
        </p:txBody>
      </p:sp>
      <p:sp>
        <p:nvSpPr>
          <p:cNvPr id="4" name="TextBox 3">
            <a:extLst>
              <a:ext uri="{FF2B5EF4-FFF2-40B4-BE49-F238E27FC236}">
                <a16:creationId xmlns="" xmlns:a16="http://schemas.microsoft.com/office/drawing/2014/main" id="{09F66294-3C3E-4887-8452-6B00177896FC}"/>
              </a:ext>
            </a:extLst>
          </p:cNvPr>
          <p:cNvSpPr txBox="1"/>
          <p:nvPr/>
        </p:nvSpPr>
        <p:spPr>
          <a:xfrm>
            <a:off x="437443" y="5985891"/>
            <a:ext cx="2935113" cy="646331"/>
          </a:xfrm>
          <a:prstGeom prst="rect">
            <a:avLst/>
          </a:prstGeom>
          <a:solidFill>
            <a:schemeClr val="accent2">
              <a:lumMod val="60000"/>
              <a:lumOff val="40000"/>
            </a:schemeClr>
          </a:solidFill>
        </p:spPr>
        <p:txBody>
          <a:bodyPr wrap="square" rtlCol="0">
            <a:spAutoFit/>
          </a:bodyPr>
          <a:lstStyle/>
          <a:p>
            <a:r>
              <a:rPr lang="en-GB"/>
              <a:t>You may want to print this off to make life easier</a:t>
            </a:r>
          </a:p>
        </p:txBody>
      </p:sp>
    </p:spTree>
    <p:extLst>
      <p:ext uri="{BB962C8B-B14F-4D97-AF65-F5344CB8AC3E}">
        <p14:creationId xmlns:p14="http://schemas.microsoft.com/office/powerpoint/2010/main" val="91782962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a:t>Wind Vane</a:t>
            </a:r>
          </a:p>
        </p:txBody>
      </p:sp>
      <p:sp>
        <p:nvSpPr>
          <p:cNvPr id="3" name="TextBox 2"/>
          <p:cNvSpPr txBox="1"/>
          <p:nvPr/>
        </p:nvSpPr>
        <p:spPr>
          <a:xfrm>
            <a:off x="380999" y="1298222"/>
            <a:ext cx="3598334" cy="1323439"/>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a:t>Function: </a:t>
            </a:r>
            <a:r>
              <a:rPr lang="en-US" sz="2000"/>
              <a:t>This instrument shows the direction of the wind. This is important as it tells us what weather the wind is bringing.</a:t>
            </a:r>
          </a:p>
        </p:txBody>
      </p:sp>
      <p:sp>
        <p:nvSpPr>
          <p:cNvPr id="5" name="TextBox 4"/>
          <p:cNvSpPr txBox="1"/>
          <p:nvPr/>
        </p:nvSpPr>
        <p:spPr>
          <a:xfrm>
            <a:off x="7036526" y="152799"/>
            <a:ext cx="5007428" cy="6463308"/>
          </a:xfrm>
          <a:prstGeom prst="rect">
            <a:avLst/>
          </a:prstGeom>
          <a:solidFill>
            <a:schemeClr val="accent2">
              <a:lumMod val="20000"/>
              <a:lumOff val="80000"/>
            </a:schemeClr>
          </a:solidFill>
        </p:spPr>
        <p:txBody>
          <a:bodyPr wrap="square" rtlCol="0">
            <a:spAutoFit/>
          </a:bodyPr>
          <a:lstStyle/>
          <a:p>
            <a:r>
              <a:rPr lang="en-US" b="1" u="sng"/>
              <a:t>Method Wind Vane</a:t>
            </a:r>
          </a:p>
          <a:p>
            <a:r>
              <a:rPr lang="en-US"/>
              <a:t>You will need:</a:t>
            </a:r>
          </a:p>
          <a:p>
            <a:r>
              <a:rPr lang="en-US"/>
              <a:t>plastic container/bottle with lid</a:t>
            </a:r>
          </a:p>
          <a:p>
            <a:r>
              <a:rPr lang="en-US"/>
              <a:t>Water or sand</a:t>
            </a:r>
          </a:p>
          <a:p>
            <a:r>
              <a:rPr lang="en-US"/>
              <a:t>Straw or rod</a:t>
            </a:r>
          </a:p>
          <a:p>
            <a:r>
              <a:rPr lang="en-US"/>
              <a:t>Card</a:t>
            </a:r>
          </a:p>
          <a:p>
            <a:r>
              <a:rPr lang="en-US" err="1"/>
              <a:t>Sellotape</a:t>
            </a:r>
            <a:endParaRPr lang="en-US"/>
          </a:p>
          <a:p>
            <a:r>
              <a:rPr lang="en-US"/>
              <a:t>Drawing pin stapler or equivalent</a:t>
            </a:r>
          </a:p>
          <a:p>
            <a:endParaRPr lang="en-US"/>
          </a:p>
          <a:p>
            <a:r>
              <a:rPr lang="en-US"/>
              <a:t>Place some water or sand in the bottom of a container to weigh the vane down otherwise it will blow over. Draw two large identical arrows on the card, big enough so they catch the wind, and cut them out. Place the top of the straw, pole or rod between the arrows and then sellotape or glue the arrows together. You should now have an arrow on top of a stick.</a:t>
            </a:r>
          </a:p>
          <a:p>
            <a:r>
              <a:rPr lang="en-US"/>
              <a:t>Make a small hole in </a:t>
            </a:r>
            <a:r>
              <a:rPr lang="en-US" err="1"/>
              <a:t>centre</a:t>
            </a:r>
            <a:r>
              <a:rPr lang="en-US"/>
              <a:t> of the lid so the straw can go through(You will need adult help with this bit) Place the stick through a hole in the </a:t>
            </a:r>
            <a:r>
              <a:rPr lang="en-US" err="1"/>
              <a:t>centre</a:t>
            </a:r>
            <a:r>
              <a:rPr lang="en-US"/>
              <a:t> of the jar lid and screw lid on. Mark on North South East and West Place outside somewhere windy. Facing the right direction</a:t>
            </a:r>
          </a:p>
        </p:txBody>
      </p:sp>
      <p:pic>
        <p:nvPicPr>
          <p:cNvPr id="6" name="Picture 5"/>
          <p:cNvPicPr>
            <a:picLocks noChangeAspect="1"/>
          </p:cNvPicPr>
          <p:nvPr/>
        </p:nvPicPr>
        <p:blipFill>
          <a:blip r:embed="rId2"/>
          <a:stretch>
            <a:fillRect/>
          </a:stretch>
        </p:blipFill>
        <p:spPr>
          <a:xfrm>
            <a:off x="411318" y="2824867"/>
            <a:ext cx="6599081" cy="3765021"/>
          </a:xfrm>
          <a:prstGeom prst="rect">
            <a:avLst/>
          </a:prstGeom>
        </p:spPr>
      </p:pic>
      <p:sp>
        <p:nvSpPr>
          <p:cNvPr id="7" name="TextBox 6"/>
          <p:cNvSpPr txBox="1"/>
          <p:nvPr/>
        </p:nvSpPr>
        <p:spPr>
          <a:xfrm>
            <a:off x="4340175" y="268112"/>
            <a:ext cx="2596444" cy="1477328"/>
          </a:xfrm>
          <a:prstGeom prst="rect">
            <a:avLst/>
          </a:prstGeom>
          <a:solidFill>
            <a:schemeClr val="accent2">
              <a:lumMod val="40000"/>
              <a:lumOff val="60000"/>
            </a:schemeClr>
          </a:solidFill>
          <a:ln w="38100">
            <a:solidFill>
              <a:schemeClr val="accent1">
                <a:lumMod val="75000"/>
              </a:schemeClr>
            </a:solidFill>
          </a:ln>
        </p:spPr>
        <p:txBody>
          <a:bodyPr wrap="square" rtlCol="0">
            <a:spAutoFit/>
          </a:bodyPr>
          <a:lstStyle/>
          <a:p>
            <a:r>
              <a:rPr lang="en-US"/>
              <a:t>If you do not have a compass to align your vane make sure at 12 midday your South mark points to the sun</a:t>
            </a:r>
          </a:p>
        </p:txBody>
      </p:sp>
    </p:spTree>
    <p:extLst>
      <p:ext uri="{BB962C8B-B14F-4D97-AF65-F5344CB8AC3E}">
        <p14:creationId xmlns:p14="http://schemas.microsoft.com/office/powerpoint/2010/main" val="19135356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E17609BD600F4F9719D13006D9BB1F" ma:contentTypeVersion="6" ma:contentTypeDescription="Create a new document." ma:contentTypeScope="" ma:versionID="417d0e136bbc13da1e8a7579888e7191">
  <xsd:schema xmlns:xsd="http://www.w3.org/2001/XMLSchema" xmlns:xs="http://www.w3.org/2001/XMLSchema" xmlns:p="http://schemas.microsoft.com/office/2006/metadata/properties" xmlns:ns2="a0a0298a-5b41-43c9-a8d1-c7da49ccfb31" targetNamespace="http://schemas.microsoft.com/office/2006/metadata/properties" ma:root="true" ma:fieldsID="67056162685321e9dc848925d2588016" ns2:_="">
    <xsd:import namespace="a0a0298a-5b41-43c9-a8d1-c7da49ccfb3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a0298a-5b41-43c9-a8d1-c7da49ccfb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953B5C-3D8B-47F3-B356-F539BD5EA4D9}"/>
</file>

<file path=customXml/itemProps2.xml><?xml version="1.0" encoding="utf-8"?>
<ds:datastoreItem xmlns:ds="http://schemas.openxmlformats.org/officeDocument/2006/customXml" ds:itemID="{AA712475-1E44-4D89-9AF5-3B5E028D9EE3}">
  <ds:schemaRefs>
    <ds:schemaRef ds:uri="http://www.w3.org/XML/1998/namespace"/>
    <ds:schemaRef ds:uri="http://schemas.openxmlformats.org/package/2006/metadata/core-properties"/>
    <ds:schemaRef ds:uri="http://purl.org/dc/elements/1.1/"/>
    <ds:schemaRef ds:uri="http://purl.org/dc/dcmitype/"/>
    <ds:schemaRef ds:uri="5aa608e1-d92b-463b-ad29-c974a5f0bb19"/>
    <ds:schemaRef ds:uri="http://purl.org/dc/terms/"/>
    <ds:schemaRef ds:uri="http://schemas.microsoft.com/office/2006/documentManagement/types"/>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0A449826-28B0-414F-ACA1-B0701C64524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71</TotalTime>
  <Words>2386</Words>
  <Application>Microsoft Macintosh PowerPoint</Application>
  <PresentationFormat>Custom</PresentationFormat>
  <Paragraphs>337</Paragraphs>
  <Slides>25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Office Theme</vt:lpstr>
      <vt:lpstr>Microsoft Word Document</vt:lpstr>
      <vt:lpstr>Summer Term Geography Y7 Week 3 and 4</vt:lpstr>
      <vt:lpstr>PowerPoint Presentation</vt:lpstr>
      <vt:lpstr>PowerPoint Presentation</vt:lpstr>
      <vt:lpstr>Build your own weather station</vt:lpstr>
      <vt:lpstr>What are you doing?</vt:lpstr>
      <vt:lpstr>What are you doing</vt:lpstr>
      <vt:lpstr>Barometer</vt:lpstr>
      <vt:lpstr>Anemometer</vt:lpstr>
      <vt:lpstr>Wind Vane</vt:lpstr>
      <vt:lpstr>Cloud height and Cover</vt:lpstr>
      <vt:lpstr>Cloud type</vt:lpstr>
      <vt:lpstr>Temperature</vt:lpstr>
      <vt:lpstr>Rain gauge</vt:lpstr>
      <vt:lpstr>Weather observation</vt:lpstr>
      <vt:lpstr>PowerPoint Presentation</vt:lpstr>
      <vt:lpstr>Weather recording for one day</vt:lpstr>
      <vt:lpstr>Pole to Pole</vt:lpstr>
      <vt:lpstr>Introducing Pole to Pole project</vt:lpstr>
      <vt:lpstr>Introducing Pole to Pole project</vt:lpstr>
      <vt:lpstr>PowerPoint Presentation</vt:lpstr>
      <vt:lpstr>PowerPoint Presentation</vt:lpstr>
      <vt:lpstr>PowerPoint Presentation</vt:lpstr>
      <vt:lpstr>Create a movie</vt:lpstr>
      <vt:lpstr>PowerPoint Presentation</vt:lpstr>
      <vt:lpstr>Choose your movie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Howe, I (SHS Teacher)</dc:creator>
  <cp:lastModifiedBy>Ian Howe User Godfrey</cp:lastModifiedBy>
  <cp:revision>10</cp:revision>
  <dcterms:created xsi:type="dcterms:W3CDTF">2020-04-24T13:15:54Z</dcterms:created>
  <dcterms:modified xsi:type="dcterms:W3CDTF">2020-06-08T12:58:26Z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0x010100CFE17609BD600F4F9719D13006D9BB1F</vt:lpwstr>
  </property>
</Properties>
</file>